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6"/>
  </p:notesMasterIdLst>
  <p:sldIdLst>
    <p:sldId id="402" r:id="rId3"/>
    <p:sldId id="331" r:id="rId4"/>
    <p:sldId id="401" r:id="rId5"/>
    <p:sldId id="284" r:id="rId6"/>
    <p:sldId id="294" r:id="rId7"/>
    <p:sldId id="282" r:id="rId8"/>
    <p:sldId id="404" r:id="rId9"/>
    <p:sldId id="405" r:id="rId10"/>
    <p:sldId id="315" r:id="rId11"/>
    <p:sldId id="316" r:id="rId12"/>
    <p:sldId id="317" r:id="rId13"/>
    <p:sldId id="304" r:id="rId14"/>
    <p:sldId id="291" r:id="rId15"/>
    <p:sldId id="385" r:id="rId16"/>
    <p:sldId id="306" r:id="rId17"/>
    <p:sldId id="319" r:id="rId18"/>
    <p:sldId id="390" r:id="rId19"/>
    <p:sldId id="321" r:id="rId20"/>
    <p:sldId id="398" r:id="rId21"/>
    <p:sldId id="322" r:id="rId22"/>
    <p:sldId id="323" r:id="rId23"/>
    <p:sldId id="407" r:id="rId24"/>
    <p:sldId id="406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BC3"/>
    <a:srgbClr val="0070C0"/>
    <a:srgbClr val="F35560"/>
    <a:srgbClr val="FFFF00"/>
    <a:srgbClr val="CC0066"/>
    <a:srgbClr val="DBF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37" autoAdjust="0"/>
    <p:restoredTop sz="0" autoAdjust="0"/>
  </p:normalViewPr>
  <p:slideViewPr>
    <p:cSldViewPr snapToGrid="0">
      <p:cViewPr>
        <p:scale>
          <a:sx n="117" d="100"/>
          <a:sy n="117" d="100"/>
        </p:scale>
        <p:origin x="-108" y="-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4T06:15:08.43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5 24575,'0'-4'0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4T06:15:33.82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59 114 24575,'-3'1'0,"1"-1"0,0 0 0,0 1 0,-1 0 0,1-1 0,0 1 0,0 0 0,0 0 0,0 0 0,0 0 0,0 1 0,0-1 0,0 0 0,0 1 0,1-1 0,-1 1 0,0 0 0,1 0 0,-1-1 0,1 1 0,0 0 0,0 0 0,0 0 0,0 1 0,0-1 0,0 0 0,0 0 0,1 0 0,-1 1 0,1-1 0,0 0 0,0 1 0,-1-1 0,2 0 0,-1 1 0,0-1 0,1 3 0,-1-1 0,0 1 0,0 0 0,1 0 0,0-1 0,0 1 0,0-1 0,0 1 0,1-1 0,-1 1 0,1-1 0,1 0 0,-1 0 0,0 0 0,1 0 0,0 0 0,0 0 0,0-1 0,5 5 0,0-4 0,0-1 0,1 0 0,-1-1 0,1 1 0,0-2 0,-1 1 0,1-1 0,0 0 0,0-1 0,0 0 0,9-2 0,-4 2 0,1 0 0,-1 1 0,20 3 0,23 5 0,2-3 0,-1-2 0,101-7 0,-37 0 0,783 3 0,-887-1 0,0-1 0,30-6 0,31-4 0,-74 11 0,-1 1 0,1-1 0,0 0 0,0 0 0,0 0 0,7-4 0,-11 5 0,-1 0 0,0-1 0,1 1 0,-1 0 0,0 0 0,1 0 0,-1 0 0,0-1 0,1 1 0,-1 0 0,0 0 0,1-1 0,-1 1 0,0 0 0,0-1 0,1 1 0,-1 0 0,0-1 0,0 1 0,0 0 0,1-1 0,-1 1 0,0 0 0,0-1 0,0 1 0,0-1 0,0 1 0,0 0 0,0-1 0,0 1 0,0-1 0,-1 0 0,0 0 0,0 0 0,0 0 0,0 0 0,0 0 0,0 0 0,0 0 0,0 0 0,-1 1 0,1-1 0,0 1 0,0-1 0,-1 1 0,1-1 0,-2 1 0,-42-11 0,0 1 0,-1 3 0,0 2 0,-46 0 0,78 5 0,-32-1 0,41-2 0,27-2 0,11 1 0,-23 3 0,0 1 0,0-2 0,0 1 0,-1-1 0,1-1 0,0 0 0,-1 0 0,0-1 0,11-5 0,-20 9 0,1-1 0,-1 1 0,0 0 0,1 0 0,-1-1 0,0 1 0,1 0 0,-1 0 0,0-1 0,0 1 0,1 0 0,-1-1 0,0 1 0,0 0 0,0-1 0,1 1 0,-1 0 0,0-1 0,0 1 0,0 0 0,0-1 0,0 1 0,0-1 0,0 1 0,0 0 0,0-1 0,0 1 0,0-1 0,0 1 0,0 0 0,0-1 0,0 1 0,0 0 0,0-1 0,0 1 0,-1-1 0,1 1 0,0 0 0,0-1 0,0 1 0,-1 0 0,1-1 0,0 1 0,0 0 0,-1 0 0,1-1 0,0 1 0,-1 0 0,1 0 0,0 0 0,-1-1 0,1 1 0,0 0 0,-1 0 0,0 0 0,-27-10 0,-75-7 0,-1 4 0,-129 0 0,159 10 0,-51-2 0,832 8 0,-717-3 0,-133-2 0,1 7 0,-193 31 0,293-30 0,31-5 0,-1 0 0,1 0 0,0 1 0,0 1 0,0 0 0,0 0 0,0 1 0,1 1 0,-11 5 0,20-9 0,1-1 0,0 0 0,0 1 0,0-1 0,-1 0 0,1 1 0,0-1 0,0 0 0,0 1 0,0-1 0,0 1 0,0-1 0,0 0 0,-1 1 0,1-1 0,0 0 0,0 1 0,1-1 0,-1 1 0,0-1 0,0 0 0,0 1 0,0-1 0,0 1 0,0-1 0,0 0 0,1 1 0,-1-1 0,0 0 0,0 1 0,0-1 0,1 0 0,-1 1 0,0-1 0,1 0 0,-1 0 0,0 1 0,1-1 0,-1 0 0,0 0 0,1 0 0,-1 1 0,0-1 0,1 0 0,-1 0 0,0 0 0,1 0 0,0 0 0,19 9 0,14-1 0,0-3 0,0 0 0,1-3 0,-1 0 0,1-3 0,54-6 0,-70 4 0,0 0 0,0-1 0,0-1 0,-1-1 0,20-9 0,-37 15 0,-1 0 0,0 0 0,0 0 0,0-1 0,0 1 0,0 0 0,0 0 0,0 0 0,0-1 0,0 1 0,0 0 0,0 0 0,0 0 0,0-1 0,0 1 0,0 0 0,0 0 0,0 0 0,0-1 0,-1 1 0,1 0 0,0 0 0,0 0 0,0-1 0,0 1 0,0 0 0,0 0 0,-1 0 0,1 0 0,0 0 0,0-1 0,0 1 0,0 0 0,-1 0 0,1 0 0,0 0 0,0 0 0,0 0 0,-1 0 0,1 0 0,0 0 0,0 0 0,0 0 0,-1 0 0,1 0 0,0 0 0,0 0 0,0 0 0,-1 0 0,1 0 0,0 0 0,0 0 0,0 0 0,-1 0 0,1 0 0,0 0 0,-18-3 0,-238-13 0,168 12 0,67 4 0,0 0 0,0-2 0,0 0 0,-36-9 0,18-3 0,28 9 0,-1 1 0,0 0 0,0 1 0,0 0 0,0 1 0,-16-1 0,3 2 0,-49 0 0,68 2 0,1-1 0,-1 1 0,0 0 0,0 0 0,1 1 0,-1-1 0,1 1 0,-1 0 0,-7 5 0,15-3 0,11-1 0,12 0 0,0-3 0,36 4 0,-58-4 0,0 1 0,0 0 0,0 0 0,-1 0 0,1 0 0,0 0 0,0 1 0,-1-1 0,1 1 0,-1-1 0,0 1 0,1 0 0,-1 0 0,0 1 0,0-1 0,0 0 0,3 5 0,-5-6 0,0-1 0,1 1 0,-1 0 0,0 0 0,1 0 0,-1 0 0,0-1 0,0 1 0,0 0 0,0 0 0,0 0 0,0 0 0,0 0 0,0 0 0,0 0 0,0-1 0,0 1 0,-1 0 0,1 0 0,0 0 0,-1 0 0,1-1 0,0 1 0,-1 0 0,1 0 0,-1-1 0,0 1 0,1 0 0,-1-1 0,1 1 0,-1 0 0,0-1 0,1 1 0,-1-1 0,0 1 0,0-1 0,0 1 0,1-1 0,-1 0 0,0 0 0,0 1 0,0-1 0,0 0 0,1 0 0,-1 0 0,0 0 0,0 0 0,-2 0 0,-48 5 0,48-5 0,-175-2 0,267 1 0,116-16 0,-182 15 0,46 2 0,-52 1 0,-1 0 0,0-1 0,0-1 0,0-1 0,21-4 0,-36 6 0,-1 0 0,0-1 0,1 1 0,-1 0 0,1 0 0,-1 0 0,0 0 0,1 0 0,-1 0 0,0 0 0,1-1 0,-1 1 0,0 0 0,1 0 0,-1-1 0,0 1 0,0 0 0,1 0 0,-1-1 0,0 1 0,0 0 0,1-1 0,-1 1 0,0 0 0,0-1 0,0 1 0,0 0 0,0-1 0,1 1 0,-1 0 0,0-1 0,0 1 0,0 0 0,0-1 0,0 1 0,0-1 0,0 1 0,0 0 0,0-1 0,0 1 0,-1-1 0,-13-15 0,-23-7 0,1 12 0,21 6 0,44 3 0,471 5 0,-485-2 0,-1 1 0,0 0 0,0 1 0,0 1 0,0 0 0,0 1 0,-1 1 0,24 13 0,-22-11 0,-1-1 0,2 0 0,-1-1 0,0-1 0,1-1 0,28 5 0,86-7 0,-270-24 0,-307 17 0,241 8 0,-533-3 0,674 10 0,23-3 0,63-20 0,25-5 0,-19 13 0,1 1 0,0 1 0,1 1 0,48 5 0,-22-2 0,-157 1 0,-116-4 0,216 2 0,1 0 0,0 0 0,-1 0 0,1 0 0,-1 0 0,1-1 0,0 1 0,-1 0 0,1-1 0,0 1 0,-1-1 0,1 1 0,0-1 0,-1 0 0,1 1 0,0-1 0,0 0 0,0 0 0,0 0 0,0 0 0,0 0 0,0 0 0,0 0 0,0 0 0,0 0 0,1-1 0,-2-1 0,2 1 0,0 1 0,1 0 0,-1 0 0,1 0 0,-1-1 0,1 1 0,-1 0 0,1 0 0,0 0 0,0 0 0,-1 0 0,1 0 0,0 0 0,0 1 0,0-1 0,0 0 0,0 0 0,0 1 0,0-1 0,0 0 0,1 1 0,-1-1 0,0 1 0,0-1 0,0 1 0,1 0 0,-1 0 0,0-1 0,0 1 0,1 0 0,0 0 0,37-4 0,1 1 0,-1 2 0,44 4 0,2 0 0,-67-1 0,-28 4 0,-29 4 0,-260-4 0,220-7 0,1263 1 0,-1158-1 0,0-1 0,26-7 0,44-3 0,0 1 0,-68 6 0,47-2 0,-27 8 0,-35 0 0,1 0 0,-1-1 0,0 0 0,0-1 0,1 0 0,-1-1 0,0-1 0,0 0 0,0 0 0,-1-2 0,17-7 0,-13 2 0,-12 7 0,1-1 0,-1 1 0,0 1 0,1-1 0,0 1 0,-1-1 0,1 1 0,0 1 0,0-1 0,0 1 0,0 0 0,0 0 0,0 0 0,9 1 0,-13 0 0,-1-1 0,1 1 0,-1 0 0,1 0 0,-1 0 0,0 1 0,1-1 0,-1 0 0,1 0 0,-1 0 0,1 0 0,-1 0 0,1 0 0,-1 1 0,1-1 0,-1 0 0,0 0 0,1 1 0,-1-1 0,0 0 0,1 1 0,-1-1 0,0 0 0,1 1 0,-1-1 0,0 1 0,1-1 0,-1 0 0,0 1 0,0-1 0,0 1 0,0-1 0,1 1 0,-1-1 0,0 1 0,0-1 0,0 0 0,0 1 0,0-1 0,0 1 0,0-1 0,0 1 0,0-1 0,0 1 0,0-1 0,-1 1 0,1-1 0,0 1 0,0-1 0,0 0 0,-1 1 0,1-1 0,0 1 0,0-1 0,-1 1 0,-25 19 0,-4-9 0,-1-1 0,0-2 0,0-1 0,-44 4 0,-50 11 0,124-20 0,8 1 0,21 3 0,37 5 0,312-3 0,-257-9 0,-202 16 0,-211-5 0,558-10 0,163-2 0,-405 2 0,-13 1 0,-1 0 0,0-1 0,1-1 0,-1 1 0,1-2 0,-1 1 0,0-1 0,0-1 0,11-3 0,-54-1 0,-568 1 0,382 9 0,279-7 0,82-15 0,-63 7 0,-63 10 0,43-8 0,-56 10 0,1-1 0,0 1 0,0-1 0,0 0 0,-1 0 0,1-1 0,0 1 0,-1 0 0,1-1 0,-1 0 0,0 1 0,1-1 0,-1 0 0,3-4 0,-4 6 0,-1-1 0,0 1 0,0-1 0,0 1 0,0-1 0,0 1 0,0 0 0,0-1 0,0 1 0,0-1 0,0 1 0,-1-1 0,1 1 0,0 0 0,0-1 0,0 1 0,0 0 0,-1-1 0,1 1 0,0-1 0,0 1 0,-1 0 0,1-1 0,0 1 0,0 0 0,-1 0 0,1-1 0,0 1 0,-1 0 0,1 0 0,-1-1 0,1 1 0,0 0 0,-1 0 0,1 0 0,0 0 0,-2-1 0,-20-7 0,13 5 0,18 2 0,452 1 0,-186 2 0,-920-2 0,785-1 0,164 3 0,-290-1 0,-1 1 0,1 1 0,-1 0 0,21 8 0,-19-5 0,0-2 0,31 6 0,100-2 0,-165 4 0,-15 2 0,19-10 0,10-3 0,0 0 0,-1 0 0,1 1 0,0 0 0,0 0 0,0 1 0,0 0 0,-6 4 0,11-7 0,-1 1 0,1-1 0,0 0 0,0 1 0,0-1 0,0 0 0,0 1 0,0-1 0,0 0 0,0 1 0,0-1 0,0 1 0,0-1 0,0 0 0,0 1 0,0-1 0,0 0 0,0 1 0,0-1 0,0 0 0,1 1 0,-1-1 0,0 0 0,0 1 0,0-1 0,1 0 0,-1 1 0,0-1 0,0 0 0,1 0 0,-1 1 0,0-1 0,0 0 0,1 0 0,-1 1 0,0-1 0,1 0 0,-1 0 0,0 0 0,1 0 0,-1 0 0,0 0 0,1 0 0,-1 1 0,1-1 0,-1 0 0,0 0 0,1 0 0,-1 0 0,0 0 0,1-1 0,0 1 0,29 8 0,-22-7 0,1 1 0,27 7 0,-32-4 0,-23-3 0,-254-2 0,302 1 0,-20 1 0,-1-2 0,1 1 0,0-1 0,0 0 0,0-1 0,-1 1 0,1-2 0,0 0 0,-1 0 0,12-4 0,-21 5 0,0 0 0,1 0 0,-1 1 0,0-1 0,0 0 0,0 1 0,0-1 0,0 1 0,0-1 0,0 1 0,0-1 0,-1 1 0,1 0 0,0 0 0,0-1 0,0 1 0,0 0 0,0 0 0,-2 0 0,-200-6 0,168 7 0,284-1 0,-508-14 0,91 4 0,257 12 0,112-2 0,-175-2 0,1-1 0,-1-1 0,0-1 0,0-2 0,35-13 0,-41 13 0,0 1 0,1 1 0,0 1 0,0 1 0,0 0 0,29 1 0,1 0 0,-11-6 0,-34 6 0,0 1 0,0-1 0,0 1 0,0 0 0,0 1 0,1 0 0,-1 0 0,9 1 0,-2 1 0,-1 1 0,0 1 0,0 0 0,0 1 0,0 0 0,-1 1 0,1 0 0,-1 0 0,16 14 0,-23-16 0,-1-1 0,1 0 0,-1 1 0,1 0 0,-1 0 0,0 0 0,-1 0 0,1 1 0,-1-1 0,0 1 0,0-1 0,0 1 0,0 0 0,-1 0 0,0-1 0,0 1 0,-1 0 0,1 0 0,-1 0 0,0 0 0,0 0 0,0 0 0,-1 0 0,0 0 0,0 0 0,0 0 0,-3 5 0,-3 21 0,0 1 0,2-1 0,2 1 0,1 0 0,1 0 0,5 49 0,-1 9 0,-5-25 0,0-39 0,1 0 0,2 0 0,4 30 0,-1-53 0,5-12 0,5-11 0,-14 20 0,13-22-273,0 0 0,-2 0 0,0-1 0,13-45 0,-13 23-6553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4T06:15:36.01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241 289 24575,'73'-1'0,"-26"0"0,0 1 0,0 2 0,-1 2 0,47 11 0,-89-14 0,1 1 0,-1 0 0,0 0 0,0 0 0,0 1 0,0-1 0,0 1 0,-1 0 0,1 0 0,-1 1 0,6 6 0,-6-7 0,-8-10 0,-17-11 0,3 9 0,1 2 0,-1 1 0,-1 0 0,-28-4 0,31 7 0,0-1 0,0 0 0,0-1 0,1 0 0,0-2 0,0 0 0,-20-12 0,-55-46-19,-102-66-1327,132 97-5480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4T06:15:38.38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72 24575,'1'1'0,"0"0"0,0 0 0,0 0 0,0 0 0,0 0 0,0 0 0,0 0 0,0 0 0,-1 0 0,1 1 0,0-1 0,-1 0 0,1 0 0,-1 1 0,1-1 0,-1 0 0,0 1 0,1-1 0,-1 1 0,0-1 0,0 0 0,0 3 0,1 5 0,27 107 0,24 136 0,-56-316 0,4 33 0,-2-1 0,-1 1 0,-12-54 0,11 74 0,1 1 0,0 1 0,0-1 0,1 1 0,1-1 0,-2-14 0,3 21 0,1 1 0,-1-1 0,0 1 0,1-1 0,-1 1 0,1-1 0,0 1 0,0-1 0,0 1 0,0 0 0,0 0 0,1-1 0,-1 1 0,1 0 0,-1 0 0,1 0 0,0 0 0,-1 1 0,1-1 0,0 0 0,0 1 0,1-1 0,-1 1 0,0 0 0,0 0 0,3-1 0,40-18-227,0 3-1,1 1 1,1 2-1,0 3 1,50-6-1,-66 14-6598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4T06:15:39.05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24575,'0'4'0,"0"5"0,0 5 0,0 4 0,0 4 0,0 1 0,0 0 0,0 2 0,0-1 0,0-4-8191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4T06:15:39.42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261 1 24575,'-8'0'0,"-6"0"0,-10 0 0,-3 0 0,-6 0 0,-1 0 0,-3 0 0,-7 0 0,4 0-8191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4T06:15:41.37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24575,'0'4'0,"4"9"0,1 15 0,0 6 0,3 5 0,0 0 0,-1-2 0,-2-5 0,-1-6-8191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0AAFB-DA91-43C2-86DE-BBB5C6CA2ADF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84966C-8C96-480B-ABFC-321D00EE9B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52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4DDF53-1432-4177-82AA-241D96AD31A8}" type="slidenum">
              <a:rPr lang="ru-RU" smtClean="0">
                <a:solidFill>
                  <a:prstClr val="black"/>
                </a:solidFill>
              </a:rPr>
              <a:pPr/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612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B9D4BDD-3F33-BAF2-5637-0A753AEE0E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38A3EE0-7E44-5F8B-1E19-4AC0831D09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934AFC0-CB1C-EF96-42EE-E4EADEEB7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F0A1-2327-44D4-B685-B168172E7A69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39C138C-463E-3D69-F1AF-8EBF1B5F4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2C89C13-E1E6-0ACE-6670-80C8C673D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DFD8-1D2F-4802-837B-6D14EEAFC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666204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3C562B8-FF72-1665-C399-44E40ED20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399398F-0086-7FB2-98E5-35214E509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5190636-71A6-3107-22DC-3EB93EAB6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F0A1-2327-44D4-B685-B168172E7A69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9A96A1E-70C5-778B-A47E-005D318EE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7FCCE8B-14ED-2C60-DF3F-D5D8C1AFA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DFD8-1D2F-4802-837B-6D14EEAFC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40941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CE9C142-F893-01C6-0B50-E17DE09AD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CF2796D-A4FD-F977-39A9-E5FFDE037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C7DD18D-B9F1-31C1-295F-778232701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F0A1-2327-44D4-B685-B168172E7A69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376B03B-5F2C-8EFE-C849-7C6E58FCD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7C1ED03-59C6-CCEE-982B-CB833A0FB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DFD8-1D2F-4802-837B-6D14EEAFC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527518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279EE03-640D-E7F0-F9A9-D70E82666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A780F7E-DB93-AFDB-8808-23EBC897DD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0DA8B74-F995-AD18-C1F9-51AECF6F10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59F253B-891A-FB22-1B9F-2D4D49860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F0A1-2327-44D4-B685-B168172E7A69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4EEF0BF-4EC5-2ACC-BF5B-78C951961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436BB2C-05B1-24EF-92E8-04ED5B548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DFD8-1D2F-4802-837B-6D14EEAFC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150842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038BD71-9078-7949-3268-EAB06FE8E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9855500-E1A7-5655-7AFF-A5082C3CD6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615B7C6-6758-13BE-B4C3-50A1F71E59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027B0A2F-78E3-5010-7A1A-DD90E6B74F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33F0D258-6F66-EF47-B1D4-9DB59C83EC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2A34B75A-CA1F-4169-66CF-E0FAB9CF7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F0A1-2327-44D4-B685-B168172E7A69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B7DEF387-96D4-14C6-7DEC-CEAB73BE0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55B26E26-C848-FA22-3D19-4C3947ACB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DFD8-1D2F-4802-837B-6D14EEAFC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366445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1B79931-9012-CAA9-7EAA-E7BCD1FD1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093E3CB-6961-002A-18AA-60211F264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F0A1-2327-44D4-B685-B168172E7A69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AD683069-7F47-1034-1621-A78AF7142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B3BCEC3-8A45-B021-E256-6030B2B0A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DFD8-1D2F-4802-837B-6D14EEAFC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621903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816E130B-0A21-038B-B633-4E50F17FC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F0A1-2327-44D4-B685-B168172E7A69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FA2FD39E-CD16-9046-23D5-BB649B05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89C8CAC-84CA-504A-4328-E12F2C18D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DFD8-1D2F-4802-837B-6D14EEAFC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332171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B015319-C25F-8ADB-AD42-B43830890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CDECD8C-E261-F05D-AE37-E15041485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20CC5B0-2AD7-0F7B-5CD9-C21E5B8C84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F2D2C8D-88D6-6960-4B95-B69A6238C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F0A1-2327-44D4-B685-B168172E7A69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1D4EB37-C452-D8E1-0A34-2A49675D2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154559C-F340-920F-EBA6-BD55F5ADD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DFD8-1D2F-4802-837B-6D14EEAFC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796346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D69DE90-DF61-5905-9044-B5A15E8DC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0403224C-7D9D-A55F-4869-9E6C428F6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4E8673B-FF98-6A2C-019D-6904DBB65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718752D-0161-F76E-F030-3CFC83802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F0A1-2327-44D4-B685-B168172E7A69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CF946D6-3642-4169-45AB-467C07047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4C7087A-D1DE-C7E0-B1E3-E4D58F3FC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DFD8-1D2F-4802-837B-6D14EEAFC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14820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7EAF74E-D509-A9E6-CC0D-E12029E4C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039346D0-7FA0-FAEE-A431-4514BCE180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512431D-EAD4-D671-3B74-0ED4C8436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F0A1-2327-44D4-B685-B168172E7A69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7793BA1-1FC9-2EA7-3B3D-7AA6FB8B2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7613200-7A68-8FA6-868E-719862DDB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DFD8-1D2F-4802-837B-6D14EEAFC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109043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CE27D14F-CFEE-F7B3-B9BE-3A79131391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05EFF3D-3382-4757-FD63-7BD20126F1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87DCA12-47F5-CD45-CC1F-8457241B6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F0A1-2327-44D4-B685-B168172E7A69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1ECB7E1-E6F3-F445-CFD2-55C8DB32C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E321C49-2897-8451-1201-B729B8A66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DFD8-1D2F-4802-837B-6D14EEAFC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953765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B9D4BDD-3F33-BAF2-5637-0A753AEE0E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38A3EE0-7E44-5F8B-1E19-4AC0831D09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934AFC0-CB1C-EF96-42EE-E4EADEEB7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F0A1-2327-44D4-B685-B168172E7A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39C138C-463E-3D69-F1AF-8EBF1B5F4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2C89C13-E1E6-0ACE-6670-80C8C673D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DFD8-1D2F-4802-837B-6D14EEAFC29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778787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3C562B8-FF72-1665-C399-44E40ED20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399398F-0086-7FB2-98E5-35214E509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5190636-71A6-3107-22DC-3EB93EAB6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F0A1-2327-44D4-B685-B168172E7A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9A96A1E-70C5-778B-A47E-005D318EE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7FCCE8B-14ED-2C60-DF3F-D5D8C1AFA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DFD8-1D2F-4802-837B-6D14EEAFC29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681014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CE9C142-F893-01C6-0B50-E17DE09AD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CF2796D-A4FD-F977-39A9-E5FFDE037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C7DD18D-B9F1-31C1-295F-778232701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F0A1-2327-44D4-B685-B168172E7A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376B03B-5F2C-8EFE-C849-7C6E58FCD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7C1ED03-59C6-CCEE-982B-CB833A0FB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DFD8-1D2F-4802-837B-6D14EEAFC29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236677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279EE03-640D-E7F0-F9A9-D70E82666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A780F7E-DB93-AFDB-8808-23EBC897DD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0DA8B74-F995-AD18-C1F9-51AECF6F10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59F253B-891A-FB22-1B9F-2D4D49860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F0A1-2327-44D4-B685-B168172E7A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4EEF0BF-4EC5-2ACC-BF5B-78C951961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436BB2C-05B1-24EF-92E8-04ED5B548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DFD8-1D2F-4802-837B-6D14EEAFC29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647492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038BD71-9078-7949-3268-EAB06FE8E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9855500-E1A7-5655-7AFF-A5082C3CD6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615B7C6-6758-13BE-B4C3-50A1F71E59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027B0A2F-78E3-5010-7A1A-DD90E6B74F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33F0D258-6F66-EF47-B1D4-9DB59C83EC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2A34B75A-CA1F-4169-66CF-E0FAB9CF7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F0A1-2327-44D4-B685-B168172E7A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B7DEF387-96D4-14C6-7DEC-CEAB73BE0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55B26E26-C848-FA22-3D19-4C3947ACB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DFD8-1D2F-4802-837B-6D14EEAFC29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530166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1B79931-9012-CAA9-7EAA-E7BCD1FD1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093E3CB-6961-002A-18AA-60211F264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F0A1-2327-44D4-B685-B168172E7A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AD683069-7F47-1034-1621-A78AF7142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B3BCEC3-8A45-B021-E256-6030B2B0A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DFD8-1D2F-4802-837B-6D14EEAFC29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137613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816E130B-0A21-038B-B633-4E50F17FC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F0A1-2327-44D4-B685-B168172E7A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FA2FD39E-CD16-9046-23D5-BB649B05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89C8CAC-84CA-504A-4328-E12F2C18D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DFD8-1D2F-4802-837B-6D14EEAFC29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766953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B015319-C25F-8ADB-AD42-B43830890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CDECD8C-E261-F05D-AE37-E15041485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20CC5B0-2AD7-0F7B-5CD9-C21E5B8C84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F2D2C8D-88D6-6960-4B95-B69A6238C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F0A1-2327-44D4-B685-B168172E7A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1D4EB37-C452-D8E1-0A34-2A49675D2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154559C-F340-920F-EBA6-BD55F5ADD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DFD8-1D2F-4802-837B-6D14EEAFC29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834788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D69DE90-DF61-5905-9044-B5A15E8DC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0403224C-7D9D-A55F-4869-9E6C428F6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4E8673B-FF98-6A2C-019D-6904DBB65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718752D-0161-F76E-F030-3CFC83802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F0A1-2327-44D4-B685-B168172E7A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CF946D6-3642-4169-45AB-467C07047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4C7087A-D1DE-C7E0-B1E3-E4D58F3FC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DFD8-1D2F-4802-837B-6D14EEAFC29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280855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7EAF74E-D509-A9E6-CC0D-E12029E4C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039346D0-7FA0-FAEE-A431-4514BCE180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512431D-EAD4-D671-3B74-0ED4C8436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F0A1-2327-44D4-B685-B168172E7A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7793BA1-1FC9-2EA7-3B3D-7AA6FB8B2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7613200-7A68-8FA6-868E-719862DDB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DFD8-1D2F-4802-837B-6D14EEAFC29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211344"/>
      </p:ext>
    </p:extLst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CE27D14F-CFEE-F7B3-B9BE-3A79131391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05EFF3D-3382-4757-FD63-7BD20126F1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87DCA12-47F5-CD45-CC1F-8457241B6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F0A1-2327-44D4-B685-B168172E7A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1ECB7E1-E6F3-F445-CFD2-55C8DB32C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E321C49-2897-8451-1201-B729B8A66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DFD8-1D2F-4802-837B-6D14EEAFC29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794999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1E1FE03-056B-9E4E-3D17-C2A72AEF6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927A4DC-506C-2750-4069-C1B6B7EE9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D558FCD-36B2-9070-8F09-045D2DFB6C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CF0A1-2327-44D4-B685-B168172E7A69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E0397E8-0DE2-F2BA-8108-5314608526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3B4E9DA-E9FE-8602-21C8-E8CB410E32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CDFD8-1D2F-4802-837B-6D14EEAFC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675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1E1FE03-056B-9E4E-3D17-C2A72AEF6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927A4DC-506C-2750-4069-C1B6B7EE9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D558FCD-36B2-9070-8F09-045D2DFB6C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CF0A1-2327-44D4-B685-B168172E7A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E0397E8-0DE2-F2BA-8108-5314608526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3B4E9DA-E9FE-8602-21C8-E8CB410E32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CDFD8-1D2F-4802-837B-6D14EEAFC29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88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14.png"/><Relationship Id="rId18" Type="http://schemas.openxmlformats.org/officeDocument/2006/relationships/customXml" Target="../ink/ink7.xml"/><Relationship Id="rId3" Type="http://schemas.microsoft.com/office/2007/relationships/hdphoto" Target="../media/hdphoto1.wdp"/><Relationship Id="rId21" Type="http://schemas.openxmlformats.org/officeDocument/2006/relationships/image" Target="../media/image6.png"/><Relationship Id="rId7" Type="http://schemas.openxmlformats.org/officeDocument/2006/relationships/image" Target="../media/image11.png"/><Relationship Id="rId12" Type="http://schemas.openxmlformats.org/officeDocument/2006/relationships/customXml" Target="../ink/ink4.xml"/><Relationship Id="rId17" Type="http://schemas.openxmlformats.org/officeDocument/2006/relationships/image" Target="../media/image16.png"/><Relationship Id="rId2" Type="http://schemas.openxmlformats.org/officeDocument/2006/relationships/image" Target="../media/image3.png"/><Relationship Id="rId16" Type="http://schemas.openxmlformats.org/officeDocument/2006/relationships/customXml" Target="../ink/ink6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5" Type="http://schemas.openxmlformats.org/officeDocument/2006/relationships/customXml" Target="../ink/ink1.xml"/><Relationship Id="rId15" Type="http://schemas.openxmlformats.org/officeDocument/2006/relationships/image" Target="../media/image15.png"/><Relationship Id="rId10" Type="http://schemas.openxmlformats.org/officeDocument/2006/relationships/customXml" Target="../ink/ink3.xml"/><Relationship Id="rId19" Type="http://schemas.openxmlformats.org/officeDocument/2006/relationships/image" Target="../media/image17.png"/><Relationship Id="rId4" Type="http://schemas.openxmlformats.org/officeDocument/2006/relationships/image" Target="../media/image4.png"/><Relationship Id="rId9" Type="http://schemas.openxmlformats.org/officeDocument/2006/relationships/image" Target="../media/image12.png"/><Relationship Id="rId14" Type="http://schemas.openxmlformats.org/officeDocument/2006/relationships/customXml" Target="../ink/ink5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hyperlink" Target="https://www.youtube.com/watch?v=xunUzQzadi0&amp;list=PLdfibXRdj0U6lZecl2PhrELO0hd9Lp5EL&amp;index=8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O00F-Mm0nQI&amp;list=PLdfibXRdj0U6lZecl2PhrELO0hd9Lp5EL&amp;index=2" TargetMode="External"/><Relationship Id="rId5" Type="http://schemas.openxmlformats.org/officeDocument/2006/relationships/hyperlink" Target="https://fincult.info/article/monety-i-banknoty/" TargetMode="External"/><Relationship Id="rId4" Type="http://schemas.openxmlformats.org/officeDocument/2006/relationships/hyperlink" Target="https://www.youtube.com/watch?v=i1Ofahsq1pQ&amp;list=PLdfibXRdj0U6lZecl2PhrELO0hd9Lp5EL&amp;index=1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sv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jpeg"/><Relationship Id="rId4" Type="http://schemas.microsoft.com/office/2007/relationships/hdphoto" Target="../media/hdphoto1.wdp"/><Relationship Id="rId9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C27AE125-2CC9-1ADF-134F-8A52A314B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 trans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glow>
              <a:schemeClr val="accent1"/>
            </a:glow>
          </a:effectLst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9EBED77-63AB-3FAC-A62F-25D9FA63EB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268" y="1778199"/>
            <a:ext cx="10755295" cy="23876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Обновленные требования к проектированию и реализации дополнительных общеразвивающих программ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CC4CAC09-4E9B-4EC5-BF83-4143E17AE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17679" y="4644960"/>
            <a:ext cx="7022236" cy="872971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31562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CA1E3E6-2784-B7D3-5981-847EF12A7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77" b="11360"/>
          <a:stretch/>
        </p:blipFill>
        <p:spPr>
          <a:xfrm>
            <a:off x="8878" y="0"/>
            <a:ext cx="12183122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0D3C8FA-D316-49CE-9703-05881EA1A170}"/>
              </a:ext>
            </a:extLst>
          </p:cNvPr>
          <p:cNvSpPr/>
          <p:nvPr/>
        </p:nvSpPr>
        <p:spPr>
          <a:xfrm>
            <a:off x="339010" y="1314669"/>
            <a:ext cx="11513975" cy="5316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8D1467F2-DB07-4F73-A096-3382DEF99E4D}"/>
              </a:ext>
            </a:extLst>
          </p:cNvPr>
          <p:cNvSpPr/>
          <p:nvPr/>
        </p:nvSpPr>
        <p:spPr>
          <a:xfrm>
            <a:off x="339011" y="191280"/>
            <a:ext cx="11513975" cy="968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83AA3A6-4116-AC27-CDB7-32B4FC458467}"/>
              </a:ext>
            </a:extLst>
          </p:cNvPr>
          <p:cNvSpPr txBox="1"/>
          <p:nvPr/>
        </p:nvSpPr>
        <p:spPr>
          <a:xfrm>
            <a:off x="508749" y="1314669"/>
            <a:ext cx="11229142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893BC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75. Дополнительное образование детей и взрослых </a:t>
            </a:r>
            <a:r>
              <a:rPr lang="ru-RU" sz="2800" dirty="0">
                <a:solidFill>
                  <a:srgbClr val="893BC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893BC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273-ФЗ «Об образовании в РФ»).</a:t>
            </a:r>
            <a:endParaRPr lang="en-US" sz="2000" b="1" dirty="0">
              <a:solidFill>
                <a:srgbClr val="893BC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solidFill>
                <a:srgbClr val="893BC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П.2. Дополнительные общеобразовательные программы подразделяются на </a:t>
            </a:r>
            <a:r>
              <a:rPr lang="ru-R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общеразвивающие программы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дополнительные предпрофессиональные программы в области искусств и дополнительные образовательные программы спортивной подготовки. Дополнительные общеразвивающие программы реализуются для детей и для взрослых. Дополнительные предпрофессиональные программы в области искусств реализуются для детей. Дополнительные образовательные программы спортивной подготовки реализуются для детей и для взрослых.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DC2F63F-E983-A324-6226-FF8146933939}"/>
              </a:ext>
            </a:extLst>
          </p:cNvPr>
          <p:cNvSpPr txBox="1"/>
          <p:nvPr/>
        </p:nvSpPr>
        <p:spPr>
          <a:xfrm>
            <a:off x="1589571" y="391339"/>
            <a:ext cx="1014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glow rad="596900">
                    <a:schemeClr val="bg1">
                      <a:alpha val="40000"/>
                    </a:schemeClr>
                  </a:glow>
                </a:effectLst>
                <a:latin typeface="Verdana" panose="020B0604030504040204" pitchFamily="34" charset="0"/>
                <a:ea typeface="Segoe UI Emoji" panose="020B0502040204020203" pitchFamily="34" charset="0"/>
              </a:rPr>
              <a:t>Обновленные требования к проектированию и реализации дополнительных общеразвивающих программ</a:t>
            </a:r>
            <a:endParaRPr lang="ru-RU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0888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CA1E3E6-2784-B7D3-5981-847EF12A7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77" b="11360"/>
          <a:stretch/>
        </p:blipFill>
        <p:spPr>
          <a:xfrm>
            <a:off x="8878" y="0"/>
            <a:ext cx="12183122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0D3C8FA-D316-49CE-9703-05881EA1A170}"/>
              </a:ext>
            </a:extLst>
          </p:cNvPr>
          <p:cNvSpPr/>
          <p:nvPr/>
        </p:nvSpPr>
        <p:spPr>
          <a:xfrm>
            <a:off x="339011" y="1242880"/>
            <a:ext cx="11513975" cy="5447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 и науки Курской области, привести в соответствие с настоящими требованиями дополнительные общеобразовательные общеразвивающие программы в срок до 31.05.2023 г.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8D1467F2-DB07-4F73-A096-3382DEF99E4D}"/>
              </a:ext>
            </a:extLst>
          </p:cNvPr>
          <p:cNvSpPr/>
          <p:nvPr/>
        </p:nvSpPr>
        <p:spPr>
          <a:xfrm>
            <a:off x="339011" y="191280"/>
            <a:ext cx="11513975" cy="968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9B470147-0587-C3CA-9889-96E334F18629}"/>
              </a:ext>
            </a:extLst>
          </p:cNvPr>
          <p:cNvSpPr txBox="1">
            <a:spLocks/>
          </p:cNvSpPr>
          <p:nvPr/>
        </p:nvSpPr>
        <p:spPr>
          <a:xfrm>
            <a:off x="339011" y="1242880"/>
            <a:ext cx="11513975" cy="54476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7000"/>
              </a:lnSpc>
              <a:spcBef>
                <a:spcPts val="0"/>
              </a:spcBef>
            </a:pPr>
            <a:r>
              <a:rPr lang="ru-RU" sz="2600" b="1" dirty="0">
                <a:solidFill>
                  <a:srgbClr val="893BC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Структура Программы</a:t>
            </a:r>
            <a:endParaRPr lang="ru-RU" sz="2600" dirty="0">
              <a:solidFill>
                <a:srgbClr val="893BC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включает в себя следующие структурные компоненты:</a:t>
            </a: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Титульный лист;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Комплекс основных характеристик программы: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2.1. Пояснительная записка;</a:t>
            </a: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2.2. Объем;</a:t>
            </a: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2.3. Цель;</a:t>
            </a: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2.4. Задачи; </a:t>
            </a: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2.5. Планируемые результаты;</a:t>
            </a: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2.6. Содержание Программы;</a:t>
            </a: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Комплекс организационно-педагогических условий: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3.1. Календарный учебный график;</a:t>
            </a: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3.2. Учебный план;</a:t>
            </a: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3.3. Оценочные материалы;</a:t>
            </a: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3.4. Формы аттестации;</a:t>
            </a: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3.5. Методическое обеспечение;</a:t>
            </a: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3.6. Условия реализации;</a:t>
            </a: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Рабочая программа воспитания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Календарный план воспитательной работы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6.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Список литературы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7.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Приложения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l"/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30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ru-RU" sz="16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DC2F63F-E983-A324-6226-FF8146933939}"/>
              </a:ext>
            </a:extLst>
          </p:cNvPr>
          <p:cNvSpPr txBox="1"/>
          <p:nvPr/>
        </p:nvSpPr>
        <p:spPr>
          <a:xfrm>
            <a:off x="1589571" y="391339"/>
            <a:ext cx="1014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glow rad="596900">
                    <a:schemeClr val="bg1">
                      <a:alpha val="40000"/>
                    </a:schemeClr>
                  </a:glow>
                </a:effectLst>
                <a:latin typeface="Verdana" panose="020B0604030504040204" pitchFamily="34" charset="0"/>
                <a:ea typeface="Segoe UI Emoji" panose="020B0502040204020203" pitchFamily="34" charset="0"/>
              </a:rPr>
              <a:t>Обновленные требования к проектированию и реализации дополнительных общеразвивающих программ</a:t>
            </a:r>
            <a:endParaRPr lang="ru-RU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075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4CA1E3E6-2784-B7D3-5981-847EF12A7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77" b="11360"/>
          <a:stretch/>
        </p:blipFill>
        <p:spPr>
          <a:xfrm>
            <a:off x="8878" y="0"/>
            <a:ext cx="12183122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0D3C8FA-D316-49CE-9703-05881EA1A170}"/>
              </a:ext>
            </a:extLst>
          </p:cNvPr>
          <p:cNvSpPr/>
          <p:nvPr/>
        </p:nvSpPr>
        <p:spPr>
          <a:xfrm>
            <a:off x="339011" y="1314669"/>
            <a:ext cx="11513975" cy="5316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Требования к проектированию, реализации и оценке эффективности дополнительных общеобразовательных общеразвивающих программ вступаю в силу с 01.03.2023.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Руководителям образовательных организаций, подведомственных министерству образования и науки Курской области, привести в соответствие с настоящими требованиями дополнительные общеобразовательные общеразвивающие программы в срок до 31.05.2023 г.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81D5B7E-01BD-D2A8-4AE6-3F9411D5EB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787" t="23975" r="5184" b="13394"/>
          <a:stretch/>
        </p:blipFill>
        <p:spPr>
          <a:xfrm>
            <a:off x="-8730" y="806669"/>
            <a:ext cx="3582420" cy="5610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8D1467F2-DB07-4F73-A096-3382DEF99E4D}"/>
              </a:ext>
            </a:extLst>
          </p:cNvPr>
          <p:cNvSpPr/>
          <p:nvPr/>
        </p:nvSpPr>
        <p:spPr>
          <a:xfrm>
            <a:off x="339011" y="191280"/>
            <a:ext cx="11513975" cy="968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Рукописный ввод 6">
                <a:extLst>
                  <a:ext uri="{FF2B5EF4-FFF2-40B4-BE49-F238E27FC236}">
                    <a16:creationId xmlns="" xmlns:a16="http://schemas.microsoft.com/office/drawing/2014/main" id="{9D214696-2A18-DE8E-F3F3-780A3134514B}"/>
                  </a:ext>
                </a:extLst>
              </p14:cNvPr>
              <p14:cNvContentPartPr/>
              <p14:nvPr/>
            </p14:nvContentPartPr>
            <p14:xfrm>
              <a:off x="3791560" y="3529889"/>
              <a:ext cx="360" cy="1800"/>
            </p14:xfrm>
          </p:contentPart>
        </mc:Choice>
        <mc:Fallback xmlns=""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9D214696-2A18-DE8E-F3F3-780A3134514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73560" y="3512249"/>
                <a:ext cx="36000" cy="37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Группа 16">
            <a:extLst>
              <a:ext uri="{FF2B5EF4-FFF2-40B4-BE49-F238E27FC236}">
                <a16:creationId xmlns="" xmlns:a16="http://schemas.microsoft.com/office/drawing/2014/main" id="{AB9B138B-4559-63FC-7A09-FC9A0852B326}"/>
              </a:ext>
            </a:extLst>
          </p:cNvPr>
          <p:cNvGrpSpPr/>
          <p:nvPr/>
        </p:nvGrpSpPr>
        <p:grpSpPr>
          <a:xfrm>
            <a:off x="3032320" y="3557609"/>
            <a:ext cx="1292400" cy="290880"/>
            <a:chOff x="3032320" y="3557609"/>
            <a:chExt cx="1292400" cy="290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8" name="Рукописный ввод 7">
                  <a:extLst>
                    <a:ext uri="{FF2B5EF4-FFF2-40B4-BE49-F238E27FC236}">
                      <a16:creationId xmlns="" xmlns:a16="http://schemas.microsoft.com/office/drawing/2014/main" id="{161F11CA-0C2F-B6BC-4FB5-D381C62544D9}"/>
                    </a:ext>
                  </a:extLst>
                </p14:cNvPr>
                <p14:cNvContentPartPr/>
                <p14:nvPr/>
              </p14:nvContentPartPr>
              <p14:xfrm>
                <a:off x="3032320" y="3557609"/>
                <a:ext cx="1227240" cy="290880"/>
              </p14:xfrm>
            </p:contentPart>
          </mc:Choice>
          <mc:Fallback xmlns="">
            <p:pic>
              <p:nvPicPr>
                <p:cNvPr id="8" name="Рукописный ввод 7">
                  <a:extLst>
                    <a:ext uri="{FF2B5EF4-FFF2-40B4-BE49-F238E27FC236}">
                      <a16:creationId xmlns:a16="http://schemas.microsoft.com/office/drawing/2014/main" id="{161F11CA-0C2F-B6BC-4FB5-D381C62544D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14320" y="3539609"/>
                  <a:ext cx="126288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9" name="Рукописный ввод 8">
                  <a:extLst>
                    <a:ext uri="{FF2B5EF4-FFF2-40B4-BE49-F238E27FC236}">
                      <a16:creationId xmlns="" xmlns:a16="http://schemas.microsoft.com/office/drawing/2014/main" id="{BE492BF8-DC9C-E1EE-EAAA-121D7D8BBDF0}"/>
                    </a:ext>
                  </a:extLst>
                </p14:cNvPr>
                <p14:cNvContentPartPr/>
                <p14:nvPr/>
              </p14:nvContentPartPr>
              <p14:xfrm>
                <a:off x="4090720" y="3712769"/>
                <a:ext cx="234000" cy="125640"/>
              </p14:xfrm>
            </p:contentPart>
          </mc:Choice>
          <mc:Fallback xmlns="">
            <p:pic>
              <p:nvPicPr>
                <p:cNvPr id="9" name="Рукописный ввод 8">
                  <a:extLst>
                    <a:ext uri="{FF2B5EF4-FFF2-40B4-BE49-F238E27FC236}">
                      <a16:creationId xmlns:a16="http://schemas.microsoft.com/office/drawing/2014/main" id="{BE492BF8-DC9C-E1EE-EAAA-121D7D8BBDF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073080" y="3695129"/>
                  <a:ext cx="26964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" name="Рукописный ввод 11">
                  <a:extLst>
                    <a:ext uri="{FF2B5EF4-FFF2-40B4-BE49-F238E27FC236}">
                      <a16:creationId xmlns="" xmlns:a16="http://schemas.microsoft.com/office/drawing/2014/main" id="{B1C988C1-6131-B67D-6F3E-7B286737E16D}"/>
                    </a:ext>
                  </a:extLst>
                </p14:cNvPr>
                <p14:cNvContentPartPr/>
                <p14:nvPr/>
              </p14:nvContentPartPr>
              <p14:xfrm>
                <a:off x="4060120" y="3572729"/>
                <a:ext cx="162000" cy="172440"/>
              </p14:xfrm>
            </p:contentPart>
          </mc:Choice>
          <mc:Fallback xmlns="">
            <p:pic>
              <p:nvPicPr>
                <p:cNvPr id="12" name="Рукописный ввод 11">
                  <a:extLst>
                    <a:ext uri="{FF2B5EF4-FFF2-40B4-BE49-F238E27FC236}">
                      <a16:creationId xmlns:a16="http://schemas.microsoft.com/office/drawing/2014/main" id="{B1C988C1-6131-B67D-6F3E-7B286737E16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042120" y="3554729"/>
                  <a:ext cx="19764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3" name="Рукописный ввод 12">
                  <a:extLst>
                    <a:ext uri="{FF2B5EF4-FFF2-40B4-BE49-F238E27FC236}">
                      <a16:creationId xmlns="" xmlns:a16="http://schemas.microsoft.com/office/drawing/2014/main" id="{336A04D4-32A3-9E39-12B3-83E9D37BED06}"/>
                    </a:ext>
                  </a:extLst>
                </p14:cNvPr>
                <p14:cNvContentPartPr/>
                <p14:nvPr/>
              </p14:nvContentPartPr>
              <p14:xfrm>
                <a:off x="4294840" y="3640409"/>
                <a:ext cx="360" cy="66240"/>
              </p14:xfrm>
            </p:contentPart>
          </mc:Choice>
          <mc:Fallback xmlns="">
            <p:pic>
              <p:nvPicPr>
                <p:cNvPr id="13" name="Рукописный ввод 12">
                  <a:extLst>
                    <a:ext uri="{FF2B5EF4-FFF2-40B4-BE49-F238E27FC236}">
                      <a16:creationId xmlns:a16="http://schemas.microsoft.com/office/drawing/2014/main" id="{336A04D4-32A3-9E39-12B3-83E9D37BED0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277200" y="3622769"/>
                  <a:ext cx="360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4" name="Рукописный ввод 13">
                  <a:extLst>
                    <a:ext uri="{FF2B5EF4-FFF2-40B4-BE49-F238E27FC236}">
                      <a16:creationId xmlns="" xmlns:a16="http://schemas.microsoft.com/office/drawing/2014/main" id="{F66B0DE7-3AA4-C090-51FB-47C94CD244DF}"/>
                    </a:ext>
                  </a:extLst>
                </p14:cNvPr>
                <p14:cNvContentPartPr/>
                <p14:nvPr/>
              </p14:nvContentPartPr>
              <p14:xfrm>
                <a:off x="4184320" y="3673889"/>
                <a:ext cx="94320" cy="360"/>
              </p14:xfrm>
            </p:contentPart>
          </mc:Choice>
          <mc:Fallback xmlns="">
            <p:pic>
              <p:nvPicPr>
                <p:cNvPr id="14" name="Рукописный ввод 13">
                  <a:extLst>
                    <a:ext uri="{FF2B5EF4-FFF2-40B4-BE49-F238E27FC236}">
                      <a16:creationId xmlns:a16="http://schemas.microsoft.com/office/drawing/2014/main" id="{F66B0DE7-3AA4-C090-51FB-47C94CD244D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166320" y="3656249"/>
                  <a:ext cx="1299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6" name="Рукописный ввод 15">
                  <a:extLst>
                    <a:ext uri="{FF2B5EF4-FFF2-40B4-BE49-F238E27FC236}">
                      <a16:creationId xmlns="" xmlns:a16="http://schemas.microsoft.com/office/drawing/2014/main" id="{F3F6B5F8-A22E-D626-200E-40D73C2133DA}"/>
                    </a:ext>
                  </a:extLst>
                </p14:cNvPr>
                <p14:cNvContentPartPr/>
                <p14:nvPr/>
              </p14:nvContentPartPr>
              <p14:xfrm>
                <a:off x="4110520" y="3598649"/>
                <a:ext cx="16560" cy="91080"/>
              </p14:xfrm>
            </p:contentPart>
          </mc:Choice>
          <mc:Fallback xmlns="">
            <p:pic>
              <p:nvPicPr>
                <p:cNvPr id="16" name="Рукописный ввод 15">
                  <a:extLst>
                    <a:ext uri="{FF2B5EF4-FFF2-40B4-BE49-F238E27FC236}">
                      <a16:creationId xmlns:a16="http://schemas.microsoft.com/office/drawing/2014/main" id="{F3F6B5F8-A22E-D626-200E-40D73C2133D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092520" y="3580649"/>
                  <a:ext cx="52200" cy="126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5" name="Объект 2">
            <a:extLst>
              <a:ext uri="{FF2B5EF4-FFF2-40B4-BE49-F238E27FC236}">
                <a16:creationId xmlns="" xmlns:a16="http://schemas.microsoft.com/office/drawing/2014/main" id="{9B470147-0587-C3CA-9889-96E334F18629}"/>
              </a:ext>
            </a:extLst>
          </p:cNvPr>
          <p:cNvSpPr txBox="1">
            <a:spLocks/>
          </p:cNvSpPr>
          <p:nvPr/>
        </p:nvSpPr>
        <p:spPr>
          <a:xfrm>
            <a:off x="6881399" y="764569"/>
            <a:ext cx="4418033" cy="54620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Титульный лист </a:t>
            </a:r>
          </a:p>
          <a:p>
            <a:pPr algn="just"/>
            <a:endParaRPr lang="ru-RU" sz="26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0838541">
            <a:off x="-15840" y="5148378"/>
            <a:ext cx="1689169" cy="1689169"/>
          </a:xfrm>
          <a:prstGeom prst="rect">
            <a:avLst/>
          </a:prstGeom>
        </p:spPr>
      </p:pic>
      <p:sp>
        <p:nvSpPr>
          <p:cNvPr id="20" name="AutoShape 2" descr="https://flyclipart.com/thumbs/line-tattoos-red-paint-color-tattoo-tatoo-paint-red-error-cross-1112295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1751C69-67EF-0EBF-7CEC-BAC27A837581}"/>
              </a:ext>
            </a:extLst>
          </p:cNvPr>
          <p:cNvSpPr txBox="1"/>
          <p:nvPr/>
        </p:nvSpPr>
        <p:spPr>
          <a:xfrm>
            <a:off x="7694839" y="1310770"/>
            <a:ext cx="4302126" cy="462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Титульный лист включает в себя следующие элементы, необходимые для заполнения:</a:t>
            </a:r>
          </a:p>
          <a:p>
            <a:pPr algn="just">
              <a:lnSpc>
                <a:spcPct val="115000"/>
              </a:lnSpc>
              <a:tabLst>
                <a:tab pos="723900" algn="l"/>
              </a:tabLst>
            </a:pP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наименование </a:t>
            </a:r>
            <a:r>
              <a:rPr lang="ru-RU" sz="1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учреждения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организации;</a:t>
            </a:r>
          </a:p>
          <a:p>
            <a:pPr algn="just">
              <a:lnSpc>
                <a:spcPct val="115000"/>
              </a:lnSpc>
              <a:tabLst>
                <a:tab pos="723900" algn="l"/>
              </a:tabLst>
            </a:pP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дата и № протокола решения методического/педагогического совета учреждения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</a:p>
          <a:p>
            <a:pPr algn="just">
              <a:lnSpc>
                <a:spcPct val="115000"/>
              </a:lnSpc>
              <a:tabLst>
                <a:tab pos="723900" algn="l"/>
              </a:tabLst>
            </a:pP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гриф утверждения Программы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algn="just">
              <a:lnSpc>
                <a:spcPct val="115000"/>
              </a:lnSpc>
              <a:tabLst>
                <a:tab pos="723900" algn="l"/>
              </a:tabLst>
            </a:pP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название Программы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algn="just">
              <a:lnSpc>
                <a:spcPct val="115000"/>
              </a:lnSpc>
              <a:tabLst>
                <a:tab pos="723900" algn="l"/>
              </a:tabLst>
            </a:pP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направленность Программы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algn="just">
              <a:lnSpc>
                <a:spcPct val="115000"/>
              </a:lnSpc>
              <a:tabLst>
                <a:tab pos="723900" algn="l"/>
              </a:tabLst>
            </a:pP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уровень Программы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algn="just">
              <a:lnSpc>
                <a:spcPct val="115000"/>
              </a:lnSpc>
              <a:tabLst>
                <a:tab pos="723900" algn="l"/>
              </a:tabLst>
            </a:pP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адресат Программы;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tabLst>
                <a:tab pos="723900" algn="l"/>
              </a:tabLst>
            </a:pP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объем и срок реализации Программы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algn="just">
              <a:lnSpc>
                <a:spcPct val="115000"/>
              </a:lnSpc>
              <a:tabLst>
                <a:tab pos="723900" algn="l"/>
              </a:tabLst>
            </a:pP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ФИО, должность </a:t>
            </a:r>
            <a:r>
              <a:rPr lang="ru-RU" sz="1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составителя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Программы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tabLst>
                <a:tab pos="723900" algn="l"/>
              </a:tabLst>
            </a:pP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место (город, населенный пункт) и год </a:t>
            </a:r>
            <a:r>
              <a:rPr lang="ru-RU" sz="1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утверждения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Программы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8DC2F63F-E983-A324-6226-FF8146933939}"/>
              </a:ext>
            </a:extLst>
          </p:cNvPr>
          <p:cNvSpPr txBox="1"/>
          <p:nvPr/>
        </p:nvSpPr>
        <p:spPr>
          <a:xfrm>
            <a:off x="1583306" y="160338"/>
            <a:ext cx="1014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glow rad="596900">
                    <a:schemeClr val="bg1">
                      <a:alpha val="40000"/>
                    </a:schemeClr>
                  </a:glow>
                </a:effectLst>
                <a:latin typeface="Verdana" panose="020B0604030504040204" pitchFamily="34" charset="0"/>
                <a:ea typeface="Segoe UI Emoji" panose="020B0502040204020203" pitchFamily="34" charset="0"/>
              </a:rPr>
              <a:t>Обновленные требования к проектированию и реализации дополнительных общеразвивающих программ</a:t>
            </a:r>
            <a:endParaRPr lang="ru-RU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727" y="2560787"/>
            <a:ext cx="4329112" cy="343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58444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CA1E3E6-2784-B7D3-5981-847EF12A7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77" b="11360"/>
          <a:stretch/>
        </p:blipFill>
        <p:spPr>
          <a:xfrm>
            <a:off x="8878" y="0"/>
            <a:ext cx="12183122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0D3C8FA-D316-49CE-9703-05881EA1A170}"/>
              </a:ext>
            </a:extLst>
          </p:cNvPr>
          <p:cNvSpPr/>
          <p:nvPr/>
        </p:nvSpPr>
        <p:spPr>
          <a:xfrm>
            <a:off x="339011" y="1314669"/>
            <a:ext cx="11513975" cy="5316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Требования к проектированию, реализации и оценке эффективности дополнительных общеобразовательных общеразвивающих программ вступаю в силу с 01.03.2023.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Руководителям образовательных организаций, подведомственных министерству образования и науки Курской области, привести в соответствие с настоящими требованиями дополнительные общеобразовательные общеразвивающие программы в срок до 31.05.2023 г.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8D1467F2-DB07-4F73-A096-3382DEF99E4D}"/>
              </a:ext>
            </a:extLst>
          </p:cNvPr>
          <p:cNvSpPr/>
          <p:nvPr/>
        </p:nvSpPr>
        <p:spPr>
          <a:xfrm>
            <a:off x="339011" y="191280"/>
            <a:ext cx="11513975" cy="968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9B470147-0587-C3CA-9889-96E334F18629}"/>
              </a:ext>
            </a:extLst>
          </p:cNvPr>
          <p:cNvSpPr txBox="1">
            <a:spLocks/>
          </p:cNvSpPr>
          <p:nvPr/>
        </p:nvSpPr>
        <p:spPr>
          <a:xfrm>
            <a:off x="339011" y="1338477"/>
            <a:ext cx="11513975" cy="522171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Пояснительная записка</a:t>
            </a:r>
            <a:r>
              <a:rPr lang="ru-RU" sz="3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</a:p>
          <a:p>
            <a:pPr marL="180000" indent="-180000" algn="just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нормативно-правовая база;</a:t>
            </a:r>
          </a:p>
          <a:p>
            <a:pPr marL="180000" indent="-180000" algn="just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направленность</a:t>
            </a: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(техническая, художественная, естественнонаучная, социально-гуманитарная, физкультурно-спортивная, туристско-краеведческая);</a:t>
            </a:r>
          </a:p>
          <a:p>
            <a:pPr marL="180000" indent="-180000" algn="just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актуальность</a:t>
            </a:r>
            <a:r>
              <a:rPr lang="ru-RU" sz="2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6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современность</a:t>
            </a:r>
            <a:r>
              <a:rPr lang="ru-RU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, своевременность программы, соответствие социальному заказу/запросам родителей и детей, реализация в рамках Федеральных проектов и т.п.); </a:t>
            </a:r>
            <a:endParaRPr lang="ru-RU" sz="26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180000" indent="-180000" algn="just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отличительные 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особенности программы</a:t>
            </a: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новизна (при наличии);</a:t>
            </a:r>
          </a:p>
          <a:p>
            <a:pPr marL="180000" indent="-180000" algn="just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уровень</a:t>
            </a: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(ознакомительный, стартовый, базовый, продвинутый);</a:t>
            </a:r>
          </a:p>
          <a:p>
            <a:pPr marL="180000" indent="-180000" algn="just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адресат программы </a:t>
            </a:r>
            <a:r>
              <a:rPr lang="ru-RU" sz="2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(краткая характеристика психологических, физических особенностей возрастной группы, наличие входного мониторинга);</a:t>
            </a:r>
          </a:p>
          <a:p>
            <a:pPr marL="180000" indent="-180000" algn="just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формы 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обучения </a:t>
            </a:r>
            <a:r>
              <a:rPr lang="ru-RU" sz="2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(очная, заочная, очно-заочная);</a:t>
            </a:r>
          </a:p>
          <a:p>
            <a:pPr marL="180000" indent="-180000" algn="just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режим занятий </a:t>
            </a:r>
            <a:r>
              <a:rPr lang="ru-RU" sz="2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(указывается для каждого года обучения);</a:t>
            </a:r>
          </a:p>
          <a:p>
            <a:pPr marL="180000" indent="-180000" algn="just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формы проведения занятий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групповые, индивидуальные, в группах одного возраста или разновозрастных группах); </a:t>
            </a:r>
          </a:p>
          <a:p>
            <a:pPr marL="180000" indent="-180000" algn="just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особенности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организации образовательного процесса (при наличии) </a:t>
            </a:r>
            <a:r>
              <a:rPr lang="ru-RU" sz="2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(сетевая форма, с применением дистанционных образовательных технологий, с индивидуальным учебным планом). 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DC2F63F-E983-A324-6226-FF8146933939}"/>
              </a:ext>
            </a:extLst>
          </p:cNvPr>
          <p:cNvSpPr txBox="1"/>
          <p:nvPr/>
        </p:nvSpPr>
        <p:spPr>
          <a:xfrm>
            <a:off x="1589571" y="391339"/>
            <a:ext cx="1014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glow rad="596900">
                    <a:schemeClr val="bg1">
                      <a:alpha val="40000"/>
                    </a:schemeClr>
                  </a:glow>
                </a:effectLst>
                <a:latin typeface="Verdana" panose="020B0604030504040204" pitchFamily="34" charset="0"/>
                <a:ea typeface="Segoe UI Emoji" panose="020B0502040204020203" pitchFamily="34" charset="0"/>
              </a:rPr>
              <a:t>Обновленные требования к проектированию и реализации дополнительных общеразвивающих программ</a:t>
            </a:r>
            <a:endParaRPr lang="ru-RU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2688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CA1E3E6-2784-B7D3-5981-847EF12A7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77" b="11360"/>
          <a:stretch/>
        </p:blipFill>
        <p:spPr>
          <a:xfrm>
            <a:off x="8878" y="0"/>
            <a:ext cx="12183122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0D3C8FA-D316-49CE-9703-05881EA1A170}"/>
              </a:ext>
            </a:extLst>
          </p:cNvPr>
          <p:cNvSpPr/>
          <p:nvPr/>
        </p:nvSpPr>
        <p:spPr>
          <a:xfrm>
            <a:off x="339010" y="1291904"/>
            <a:ext cx="11513975" cy="53748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000" lvl="1" indent="-285750" algn="just">
              <a:lnSpc>
                <a:spcPct val="107000"/>
              </a:lnSpc>
              <a:buFont typeface="+mj-lt"/>
              <a:buAutoNum type="arabicPeriod"/>
            </a:pPr>
            <a:r>
              <a:rPr lang="ru-RU" sz="16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Федеральный закон от 29.12.2012 N 273-ФЗ (ред. от 04.08.2023) «Об образовании в Российской Федерации» (с изм. и доп., вступ. в силу с 01.04.2024);</a:t>
            </a:r>
          </a:p>
          <a:p>
            <a:pPr marL="180000" lvl="1" indent="-285750" algn="just">
              <a:lnSpc>
                <a:spcPct val="107000"/>
              </a:lnSpc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Стратегия развития воспитания в Российской Федерации до 2025 года, утвержденная распоряжением Правительства РФ от 29.05.2015 № 996-р.;</a:t>
            </a:r>
          </a:p>
          <a:p>
            <a:pPr marL="180000" lvl="1" indent="-285750" algn="just">
              <a:lnSpc>
                <a:spcPct val="107000"/>
              </a:lnSpc>
              <a:buFont typeface="+mj-lt"/>
              <a:buAutoNum type="arabicPeriod"/>
            </a:pPr>
            <a:r>
              <a:rPr lang="ru-RU" sz="16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Концепция развития дополнительного образования детей до 2030 года, утвержденная распоряжением Правительства РФ от 31.03.2022 № 678-р;</a:t>
            </a:r>
          </a:p>
          <a:p>
            <a:pPr marL="180000" lvl="1" indent="-285750" algn="just">
              <a:lnSpc>
                <a:spcPct val="107000"/>
              </a:lnSpc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Приказ Минобрнауки России № 882, </a:t>
            </a:r>
            <a:r>
              <a:rPr lang="ru-RU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Минпросвещения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России N 391 от 05.08.2020 (ред. от 26.07.2022) «Об организации и осуществлении образовательной деятельности при сетевой форме реализации образовательных программ»;</a:t>
            </a:r>
          </a:p>
          <a:p>
            <a:pPr marL="180000" lvl="1" indent="-285750" algn="just">
              <a:lnSpc>
                <a:spcPct val="107000"/>
              </a:lnSpc>
              <a:buFont typeface="+mj-lt"/>
              <a:buAutoNum type="arabicPeriod"/>
            </a:pPr>
            <a:r>
              <a:rPr lang="ru-RU" sz="16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Приказ Министерства труда и социальной защиты Российской Федерации от 22.09.2021 № 652н «Об утверждении профессионального стандарта «Педагог дополнительного образования детей и взрослых»;</a:t>
            </a:r>
          </a:p>
          <a:p>
            <a:pPr marL="180000" lvl="1" indent="-285750" algn="just">
              <a:lnSpc>
                <a:spcPct val="107000"/>
              </a:lnSpc>
              <a:buFont typeface="+mj-lt"/>
              <a:buAutoNum type="arabicPeriod"/>
            </a:pPr>
            <a:r>
              <a:rPr lang="ru-RU" sz="16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Приказ Министерства просвещения Российской Федерации от 27.07.2022 № 629 «Об утверждении Порядка организации и осуществления образовательной деятельности по дополнительным общеобразовательным программам»;</a:t>
            </a:r>
          </a:p>
          <a:p>
            <a:pPr marL="180000" lvl="1" indent="-285750" algn="just">
              <a:lnSpc>
                <a:spcPct val="107000"/>
              </a:lnSpc>
              <a:buFont typeface="+mj-lt"/>
              <a:buAutoNum type="arabicPeriod"/>
            </a:pPr>
            <a:r>
              <a:rPr lang="ru-RU" sz="16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Постановление Главного государственного санитарного врача РФ от 28.09.2020 № 28 «Об утверждении СанПиН 2.4.3648-20 «Санитарно-эпидемиологические требования к организациям воспитания и обучения, отдыха и оздоровления детей и молодежи»;</a:t>
            </a:r>
          </a:p>
          <a:p>
            <a:pPr marL="180000" lvl="1" indent="-285750" algn="just">
              <a:lnSpc>
                <a:spcPct val="107000"/>
              </a:lnSpc>
              <a:buFont typeface="+mj-lt"/>
              <a:buAutoNum type="arabicPeriod"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Локальные акты образовательной организации.</a:t>
            </a:r>
            <a:endParaRPr lang="ru-RU" b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8D1467F2-DB07-4F73-A096-3382DEF99E4D}"/>
              </a:ext>
            </a:extLst>
          </p:cNvPr>
          <p:cNvSpPr/>
          <p:nvPr/>
        </p:nvSpPr>
        <p:spPr>
          <a:xfrm>
            <a:off x="339011" y="191280"/>
            <a:ext cx="11513975" cy="968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9B470147-0587-C3CA-9889-96E334F18629}"/>
              </a:ext>
            </a:extLst>
          </p:cNvPr>
          <p:cNvSpPr txBox="1">
            <a:spLocks/>
          </p:cNvSpPr>
          <p:nvPr/>
        </p:nvSpPr>
        <p:spPr>
          <a:xfrm>
            <a:off x="1021840" y="1287516"/>
            <a:ext cx="10528183" cy="4943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ctr">
              <a:lnSpc>
                <a:spcPct val="107000"/>
              </a:lnSpc>
              <a:buFont typeface="+mj-lt"/>
              <a:buAutoNum type="romanUcPeriod"/>
            </a:pPr>
            <a:r>
              <a:rPr lang="ru-RU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Нормативно-правовые основания проектирования Программ: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DC2F63F-E983-A324-6226-FF8146933939}"/>
              </a:ext>
            </a:extLst>
          </p:cNvPr>
          <p:cNvSpPr txBox="1"/>
          <p:nvPr/>
        </p:nvSpPr>
        <p:spPr>
          <a:xfrm>
            <a:off x="1589571" y="391339"/>
            <a:ext cx="1014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glow rad="596900">
                    <a:schemeClr val="bg1">
                      <a:alpha val="40000"/>
                    </a:schemeClr>
                  </a:glow>
                </a:effectLst>
                <a:latin typeface="Verdana" panose="020B0604030504040204" pitchFamily="34" charset="0"/>
                <a:ea typeface="Segoe UI Emoji" panose="020B0502040204020203" pitchFamily="34" charset="0"/>
              </a:rPr>
              <a:t>Обновленные требования к проектированию и реализации дополнительных общеразвивающих программ</a:t>
            </a:r>
            <a:endParaRPr lang="ru-RU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8326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4CA1E3E6-2784-B7D3-5981-847EF12A7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77" b="11360"/>
          <a:stretch/>
        </p:blipFill>
        <p:spPr>
          <a:xfrm>
            <a:off x="8878" y="0"/>
            <a:ext cx="12183122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0D3C8FA-D316-49CE-9703-05881EA1A170}"/>
              </a:ext>
            </a:extLst>
          </p:cNvPr>
          <p:cNvSpPr/>
          <p:nvPr/>
        </p:nvSpPr>
        <p:spPr>
          <a:xfrm>
            <a:off x="454109" y="1928191"/>
            <a:ext cx="11398876" cy="48433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2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YS Text"/>
              </a:rPr>
              <a:t>«Ознакомительный уровень»</a:t>
            </a:r>
            <a:r>
              <a:rPr lang="ru-RU" sz="2200" b="0" i="0" dirty="0">
                <a:solidFill>
                  <a:srgbClr val="1A1A1A"/>
                </a:solidFill>
                <a:effectLst/>
                <a:highlight>
                  <a:srgbClr val="FFFFFF"/>
                </a:highlight>
                <a:latin typeface="YS Text"/>
              </a:rPr>
              <a:t>. Срок освоения Программы составляет не менее 8 часов.</a:t>
            </a:r>
          </a:p>
          <a:p>
            <a:pPr algn="l"/>
            <a:r>
              <a:rPr lang="ru-RU" sz="22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YS Text"/>
              </a:rPr>
              <a:t>«Стартовый уровень». </a:t>
            </a:r>
            <a:r>
              <a:rPr lang="ru-RU" sz="2200" b="0" i="0" dirty="0">
                <a:solidFill>
                  <a:srgbClr val="1A1A1A"/>
                </a:solidFill>
                <a:effectLst/>
                <a:highlight>
                  <a:srgbClr val="FFFFFF"/>
                </a:highlight>
                <a:latin typeface="YS Text"/>
              </a:rPr>
              <a:t>Срок освоения Программы составляет не менее 3 месяцев, время обучения – от 1 до 3 часов в </a:t>
            </a:r>
            <a:r>
              <a:rPr lang="ru-RU" sz="2200" b="0" i="0" dirty="0" smtClean="0">
                <a:solidFill>
                  <a:srgbClr val="1A1A1A"/>
                </a:solidFill>
                <a:effectLst/>
                <a:highlight>
                  <a:srgbClr val="FFFFFF"/>
                </a:highlight>
                <a:latin typeface="YS Text"/>
              </a:rPr>
              <a:t>неделю.</a:t>
            </a:r>
            <a:endParaRPr lang="ru-RU" sz="2200" b="0" i="0" dirty="0">
              <a:solidFill>
                <a:srgbClr val="1A1A1A"/>
              </a:solidFill>
              <a:effectLst/>
              <a:highlight>
                <a:srgbClr val="FFFFFF"/>
              </a:highlight>
              <a:latin typeface="YS Text"/>
            </a:endParaRPr>
          </a:p>
          <a:p>
            <a:pPr algn="l"/>
            <a:r>
              <a:rPr lang="ru-RU" sz="22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YS Text"/>
              </a:rPr>
              <a:t>«Базовый уровень». </a:t>
            </a:r>
            <a:r>
              <a:rPr lang="ru-RU" sz="2200" b="0" i="0" dirty="0">
                <a:solidFill>
                  <a:srgbClr val="1A1A1A"/>
                </a:solidFill>
                <a:effectLst/>
                <a:highlight>
                  <a:srgbClr val="FFFFFF"/>
                </a:highlight>
                <a:latin typeface="YS Text"/>
              </a:rPr>
              <a:t>Срок освоения программы – до 3 лет, время обучения – от 3 до 6 часов в </a:t>
            </a:r>
            <a:r>
              <a:rPr lang="ru-RU" sz="2200" b="0" i="0" dirty="0" smtClean="0">
                <a:solidFill>
                  <a:srgbClr val="1A1A1A"/>
                </a:solidFill>
                <a:effectLst/>
                <a:highlight>
                  <a:srgbClr val="FFFFFF"/>
                </a:highlight>
                <a:latin typeface="YS Text"/>
              </a:rPr>
              <a:t>неделю.</a:t>
            </a:r>
            <a:endParaRPr lang="ru-RU" sz="2200" b="0" i="0" dirty="0">
              <a:solidFill>
                <a:srgbClr val="1A1A1A"/>
              </a:solidFill>
              <a:effectLst/>
              <a:highlight>
                <a:srgbClr val="FFFFFF"/>
              </a:highlight>
              <a:latin typeface="YS Text"/>
            </a:endParaRPr>
          </a:p>
          <a:p>
            <a:pPr algn="l"/>
            <a:r>
              <a:rPr lang="ru-RU" sz="22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YS Text"/>
              </a:rPr>
              <a:t>«Продвинутый уровень». </a:t>
            </a:r>
            <a:r>
              <a:rPr lang="ru-RU" sz="2200" b="0" i="0" dirty="0">
                <a:solidFill>
                  <a:srgbClr val="1A1A1A"/>
                </a:solidFill>
                <a:effectLst/>
                <a:highlight>
                  <a:srgbClr val="FFFFFF"/>
                </a:highlight>
                <a:latin typeface="YS Text"/>
              </a:rPr>
              <a:t>Срок освоения Программы составляет не менее 2 лет, время обучения – от 6 до 8 часов в </a:t>
            </a:r>
            <a:r>
              <a:rPr lang="ru-RU" sz="2200" b="0" i="0" dirty="0" smtClean="0">
                <a:solidFill>
                  <a:srgbClr val="1A1A1A"/>
                </a:solidFill>
                <a:effectLst/>
                <a:highlight>
                  <a:srgbClr val="FFFFFF"/>
                </a:highlight>
                <a:latin typeface="YS Text"/>
              </a:rPr>
              <a:t>неделю.</a:t>
            </a:r>
            <a:endParaRPr lang="ru-RU" sz="2200" b="0" i="0" dirty="0">
              <a:solidFill>
                <a:srgbClr val="1A1A1A"/>
              </a:solidFill>
              <a:effectLst/>
              <a:highlight>
                <a:srgbClr val="FFFFFF"/>
              </a:highlight>
              <a:latin typeface="YS Text"/>
            </a:endParaRPr>
          </a:p>
          <a:p>
            <a:pPr algn="l"/>
            <a:endParaRPr lang="ru-RU" sz="2200" dirty="0">
              <a:solidFill>
                <a:srgbClr val="1A1A1A"/>
              </a:solidFill>
              <a:highlight>
                <a:srgbClr val="FFFFFF"/>
              </a:highlight>
              <a:latin typeface="YS Text"/>
            </a:endParaRPr>
          </a:p>
          <a:p>
            <a:pPr algn="l"/>
            <a:r>
              <a:rPr lang="ru-RU" sz="2200" b="0" i="0" u="sng" dirty="0">
                <a:solidFill>
                  <a:srgbClr val="1A1A1A"/>
                </a:solidFill>
                <a:effectLst/>
                <a:highlight>
                  <a:srgbClr val="FFFFFF"/>
                </a:highlight>
                <a:latin typeface="YS Text"/>
              </a:rPr>
              <a:t>Большее количество часов в неделю возможно при реализации программ в рамках модели доступности «Сезонные и заочные школы»: высокоинтенсивные мастер-классы, профильные смены, подготовка к конкурсным мероприятиям и т.п. </a:t>
            </a:r>
          </a:p>
          <a:p>
            <a:pPr algn="l"/>
            <a:r>
              <a:rPr lang="ru-RU" sz="2200" b="0" i="0" u="sng" dirty="0">
                <a:solidFill>
                  <a:srgbClr val="1A1A1A"/>
                </a:solidFill>
                <a:effectLst/>
                <a:highlight>
                  <a:srgbClr val="FFFFFF"/>
                </a:highlight>
                <a:latin typeface="YS Text"/>
              </a:rPr>
              <a:t>Количество часов в неделю должно соответствовать нормам СанПин!</a:t>
            </a:r>
            <a:endParaRPr lang="ru-RU" b="0" i="0" u="sng" dirty="0">
              <a:solidFill>
                <a:srgbClr val="1A1A1A"/>
              </a:solidFill>
              <a:effectLst/>
              <a:highlight>
                <a:srgbClr val="FFFFFF"/>
              </a:highlight>
              <a:latin typeface="YS Text"/>
            </a:endParaRPr>
          </a:p>
          <a:p>
            <a:pPr algn="l"/>
            <a:endParaRPr lang="ru-RU" b="0" i="0" dirty="0">
              <a:solidFill>
                <a:srgbClr val="1A1A1A"/>
              </a:solidFill>
              <a:effectLst/>
              <a:highlight>
                <a:srgbClr val="FFFFFF"/>
              </a:highlight>
              <a:latin typeface="YS Text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8D1467F2-DB07-4F73-A096-3382DEF99E4D}"/>
              </a:ext>
            </a:extLst>
          </p:cNvPr>
          <p:cNvSpPr/>
          <p:nvPr/>
        </p:nvSpPr>
        <p:spPr>
          <a:xfrm>
            <a:off x="339011" y="191280"/>
            <a:ext cx="11513975" cy="968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9B470147-0587-C3CA-9889-96E334F18629}"/>
              </a:ext>
            </a:extLst>
          </p:cNvPr>
          <p:cNvSpPr txBox="1">
            <a:spLocks/>
          </p:cNvSpPr>
          <p:nvPr/>
        </p:nvSpPr>
        <p:spPr>
          <a:xfrm>
            <a:off x="3641935" y="1202239"/>
            <a:ext cx="4908124" cy="44919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Уровень</a:t>
            </a:r>
            <a:r>
              <a:rPr lang="ru-RU" sz="28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программы: 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DC2F63F-E983-A324-6226-FF8146933939}"/>
              </a:ext>
            </a:extLst>
          </p:cNvPr>
          <p:cNvSpPr txBox="1"/>
          <p:nvPr/>
        </p:nvSpPr>
        <p:spPr>
          <a:xfrm>
            <a:off x="1589571" y="391339"/>
            <a:ext cx="1014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glow rad="596900">
                    <a:schemeClr val="bg1">
                      <a:alpha val="40000"/>
                    </a:schemeClr>
                  </a:glow>
                </a:effectLst>
                <a:latin typeface="Verdana" panose="020B0604030504040204" pitchFamily="34" charset="0"/>
                <a:ea typeface="Segoe UI Emoji" panose="020B0502040204020203" pitchFamily="34" charset="0"/>
              </a:rPr>
              <a:t>Обновленные требования к проектированию и реализации дополнительных общеразвивающих программ</a:t>
            </a:r>
            <a:endParaRPr lang="ru-RU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3733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CA1E3E6-2784-B7D3-5981-847EF12A7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77" b="11360"/>
          <a:stretch/>
        </p:blipFill>
        <p:spPr>
          <a:xfrm>
            <a:off x="8878" y="0"/>
            <a:ext cx="12183122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0D3C8FA-D316-49CE-9703-05881EA1A170}"/>
              </a:ext>
            </a:extLst>
          </p:cNvPr>
          <p:cNvSpPr/>
          <p:nvPr/>
        </p:nvSpPr>
        <p:spPr>
          <a:xfrm>
            <a:off x="339011" y="1314669"/>
            <a:ext cx="11513975" cy="5316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Объем и срок освоения программы: </a:t>
            </a:r>
          </a:p>
          <a:p>
            <a:pPr lvl="0" algn="just">
              <a:lnSpc>
                <a:spcPct val="107000"/>
              </a:lnSpc>
            </a:pP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Объем программы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общее количество часов по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программе. Количество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часов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каждого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года обучения;</a:t>
            </a:r>
          </a:p>
          <a:p>
            <a:pPr lvl="0" algn="just">
              <a:lnSpc>
                <a:spcPct val="107000"/>
              </a:lnSpc>
            </a:pP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Срок освоения программы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количество лет (месяцев – для программ, срок реализации которых менее 1 года) обучения.</a:t>
            </a:r>
          </a:p>
          <a:p>
            <a:pPr lvl="0" algn="just">
              <a:spcAft>
                <a:spcPts val="600"/>
              </a:spcAft>
            </a:pP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Цель </a:t>
            </a:r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это актуальный, конкретный,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качественно охарактеризованный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образ желаемого (ожидаемого) образовательного результата, которого реально можно достичь к определенному моменту времени.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формулировании цели можно опираться на конкретный вид деятельности по программе, развитие желаемых навыков, способностей, получение необходимых знаний и т.п.</a:t>
            </a:r>
            <a:endParaRPr lang="ru-RU" sz="3100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Задачи </a:t>
            </a:r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раскрывают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что необходимо сделать, освоить, выучить обучающемуся, чтобы достигнуть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цели.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Формулировки задач должны раскрывать полноту и/или системность и/или последовательность действий обучающихся по достижению цели. Задачи должны соответствовать возрасту обучающихся, на который рассчитана Программа и срокам ее реализации, соотносится с планируемыми результатами. Для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разноуровневых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программ задачи ставятся для каждого уровня.</a:t>
            </a:r>
            <a:r>
              <a:rPr lang="ru-RU" dirty="0">
                <a:solidFill>
                  <a:prstClr val="black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8D1467F2-DB07-4F73-A096-3382DEF99E4D}"/>
              </a:ext>
            </a:extLst>
          </p:cNvPr>
          <p:cNvSpPr/>
          <p:nvPr/>
        </p:nvSpPr>
        <p:spPr>
          <a:xfrm>
            <a:off x="339011" y="191280"/>
            <a:ext cx="11513975" cy="968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9B470147-0587-C3CA-9889-96E334F18629}"/>
              </a:ext>
            </a:extLst>
          </p:cNvPr>
          <p:cNvSpPr txBox="1">
            <a:spLocks/>
          </p:cNvSpPr>
          <p:nvPr/>
        </p:nvSpPr>
        <p:spPr>
          <a:xfrm>
            <a:off x="339011" y="1338477"/>
            <a:ext cx="11513975" cy="522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6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DC2F63F-E983-A324-6226-FF8146933939}"/>
              </a:ext>
            </a:extLst>
          </p:cNvPr>
          <p:cNvSpPr txBox="1"/>
          <p:nvPr/>
        </p:nvSpPr>
        <p:spPr>
          <a:xfrm>
            <a:off x="1589571" y="391339"/>
            <a:ext cx="1014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glow rad="596900">
                    <a:prstClr val="white">
                      <a:alpha val="40000"/>
                    </a:prstClr>
                  </a:glow>
                </a:effectLst>
                <a:latin typeface="Verdana" panose="020B0604030504040204" pitchFamily="34" charset="0"/>
                <a:ea typeface="Segoe UI Emoji" panose="020B0502040204020203" pitchFamily="34" charset="0"/>
              </a:rPr>
              <a:t>Обновленные требования к проектированию и реализации дополнительных общеразвивающих программ</a:t>
            </a:r>
            <a:endParaRPr lang="ru-RU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8449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4CA1E3E6-2784-B7D3-5981-847EF12A7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77" b="11360"/>
          <a:stretch/>
        </p:blipFill>
        <p:spPr>
          <a:xfrm>
            <a:off x="8878" y="0"/>
            <a:ext cx="12183122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0D3C8FA-D316-49CE-9703-05881EA1A170}"/>
              </a:ext>
            </a:extLst>
          </p:cNvPr>
          <p:cNvSpPr/>
          <p:nvPr/>
        </p:nvSpPr>
        <p:spPr>
          <a:xfrm>
            <a:off x="339010" y="1323894"/>
            <a:ext cx="11513975" cy="5447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 и науки Курской области, привести в соответствие с настоящими требованиями дополнительные общеобразовательные общеразвивающие программы в срок до 31.05.2023 г.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8D1467F2-DB07-4F73-A096-3382DEF99E4D}"/>
              </a:ext>
            </a:extLst>
          </p:cNvPr>
          <p:cNvSpPr/>
          <p:nvPr/>
        </p:nvSpPr>
        <p:spPr>
          <a:xfrm>
            <a:off x="339011" y="191280"/>
            <a:ext cx="11513975" cy="968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9B470147-0587-C3CA-9889-96E334F18629}"/>
              </a:ext>
            </a:extLst>
          </p:cNvPr>
          <p:cNvSpPr txBox="1">
            <a:spLocks/>
          </p:cNvSpPr>
          <p:nvPr/>
        </p:nvSpPr>
        <p:spPr>
          <a:xfrm>
            <a:off x="876450" y="1737418"/>
            <a:ext cx="5539409" cy="4826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0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28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одержание программы – </a:t>
            </a:r>
          </a:p>
          <a:p>
            <a:pPr algn="l"/>
            <a:r>
              <a:rPr lang="ru-RU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краткое описание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разделов и тем Программы в соответствии с последовательностью, заданной учебным планом, включая описание теоретических и практических частей и форм контроля по каждой теме.</a:t>
            </a:r>
          </a:p>
          <a:p>
            <a:endParaRPr lang="ru-RU" sz="1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25DCB2C-FCEA-8835-6C79-BE6FCEA3E14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527" t="16841" r="30462" b="6087"/>
          <a:stretch/>
        </p:blipFill>
        <p:spPr>
          <a:xfrm>
            <a:off x="6257980" y="1404908"/>
            <a:ext cx="4512366" cy="52856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2067B93E-4F33-6502-003B-66914FF437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7775" y="2221887"/>
            <a:ext cx="2414225" cy="24142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DC2F63F-E983-A324-6226-FF8146933939}"/>
              </a:ext>
            </a:extLst>
          </p:cNvPr>
          <p:cNvSpPr txBox="1"/>
          <p:nvPr/>
        </p:nvSpPr>
        <p:spPr>
          <a:xfrm>
            <a:off x="1589571" y="391339"/>
            <a:ext cx="1014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glow rad="596900">
                    <a:schemeClr val="bg1">
                      <a:alpha val="40000"/>
                    </a:schemeClr>
                  </a:glow>
                </a:effectLst>
                <a:latin typeface="Verdana" panose="020B0604030504040204" pitchFamily="34" charset="0"/>
                <a:ea typeface="Segoe UI Emoji" panose="020B0502040204020203" pitchFamily="34" charset="0"/>
              </a:rPr>
              <a:t>Обновленные требования к проектированию и реализации дополнительных общеразвивающих программ</a:t>
            </a:r>
            <a:endParaRPr lang="ru-RU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2021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CA1E3E6-2784-B7D3-5981-847EF12A7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77" b="11360"/>
          <a:stretch/>
        </p:blipFill>
        <p:spPr>
          <a:xfrm>
            <a:off x="8878" y="0"/>
            <a:ext cx="12183122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0D3C8FA-D316-49CE-9703-05881EA1A170}"/>
              </a:ext>
            </a:extLst>
          </p:cNvPr>
          <p:cNvSpPr/>
          <p:nvPr/>
        </p:nvSpPr>
        <p:spPr>
          <a:xfrm>
            <a:off x="339011" y="1314669"/>
            <a:ext cx="11513975" cy="5316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Требования к проектированию, реализации и оценке эффективности дополнительных общеобразовательных общеразвивающих программ вступаю в силу с 01.03.2023.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Руководителям образовательных организаций, подведомственных министерству образования и науки Курской области, привести в соответствие с настоящими требованиями дополнительные общеобразовательные общеразвивающие программы в срок до 31.05.2023 г.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9B470147-0587-C3CA-9889-96E334F18629}"/>
              </a:ext>
            </a:extLst>
          </p:cNvPr>
          <p:cNvSpPr txBox="1">
            <a:spLocks/>
          </p:cNvSpPr>
          <p:nvPr/>
        </p:nvSpPr>
        <p:spPr>
          <a:xfrm>
            <a:off x="444617" y="1526795"/>
            <a:ext cx="11140579" cy="4915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Комплекс организационно-педагогических условий: </a:t>
            </a: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6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Календарный учебный график;</a:t>
            </a:r>
          </a:p>
          <a:p>
            <a:pPr marL="342900" indent="-342900" algn="just">
              <a:buFontTx/>
              <a:buChar char="-"/>
            </a:pPr>
            <a:r>
              <a:rPr lang="ru-RU" sz="26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Учебный план;</a:t>
            </a:r>
          </a:p>
          <a:p>
            <a:pPr marL="342900" indent="-342900" algn="just">
              <a:buFontTx/>
              <a:buChar char="-"/>
            </a:pPr>
            <a:r>
              <a:rPr lang="ru-RU" sz="26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Оценочные материалы; </a:t>
            </a:r>
          </a:p>
          <a:p>
            <a:pPr marL="342900" indent="-342900" algn="just">
              <a:buFontTx/>
              <a:buChar char="-"/>
            </a:pPr>
            <a:r>
              <a:rPr lang="ru-RU" sz="26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Формы аттестации;</a:t>
            </a:r>
          </a:p>
          <a:p>
            <a:pPr marL="342900" indent="-342900" algn="just">
              <a:buFontTx/>
              <a:buChar char="-"/>
            </a:pPr>
            <a:r>
              <a:rPr lang="ru-RU" sz="26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Методические материалы;</a:t>
            </a:r>
            <a:endParaRPr lang="ru-RU" sz="2000" i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6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Условия реализации Программы.</a:t>
            </a:r>
            <a:endParaRPr lang="ru-RU" sz="20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A8B10EBA-852F-435C-9EEE-3304F661DA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8" y="3020001"/>
            <a:ext cx="4918333" cy="35780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DC2F63F-E983-A324-6226-FF8146933939}"/>
              </a:ext>
            </a:extLst>
          </p:cNvPr>
          <p:cNvSpPr txBox="1"/>
          <p:nvPr/>
        </p:nvSpPr>
        <p:spPr>
          <a:xfrm>
            <a:off x="1589571" y="391339"/>
            <a:ext cx="1014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glow rad="596900">
                    <a:schemeClr val="bg1">
                      <a:alpha val="40000"/>
                    </a:schemeClr>
                  </a:glow>
                </a:effectLst>
                <a:latin typeface="Verdana" panose="020B0604030504040204" pitchFamily="34" charset="0"/>
                <a:ea typeface="Segoe UI Emoji" panose="020B0502040204020203" pitchFamily="34" charset="0"/>
              </a:rPr>
              <a:t>Обновленные требования к проектированию и реализации дополнительных общеразвивающих программ</a:t>
            </a:r>
            <a:endParaRPr lang="ru-RU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5848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CA1E3E6-2784-B7D3-5981-847EF12A7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77" b="11360"/>
          <a:stretch/>
        </p:blipFill>
        <p:spPr>
          <a:xfrm>
            <a:off x="8878" y="0"/>
            <a:ext cx="12183122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0D3C8FA-D316-49CE-9703-05881EA1A170}"/>
              </a:ext>
            </a:extLst>
          </p:cNvPr>
          <p:cNvSpPr/>
          <p:nvPr/>
        </p:nvSpPr>
        <p:spPr>
          <a:xfrm>
            <a:off x="339011" y="1242880"/>
            <a:ext cx="11513975" cy="5447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 и науки Курской области, привести в соответствие с настоящими требованиями дополнительные общеобразовательные общеразвивающие программы в срок до 31.05.2023 г.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8D1467F2-DB07-4F73-A096-3382DEF99E4D}"/>
              </a:ext>
            </a:extLst>
          </p:cNvPr>
          <p:cNvSpPr/>
          <p:nvPr/>
        </p:nvSpPr>
        <p:spPr>
          <a:xfrm>
            <a:off x="339011" y="191280"/>
            <a:ext cx="11513975" cy="968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9B470147-0587-C3CA-9889-96E334F18629}"/>
              </a:ext>
            </a:extLst>
          </p:cNvPr>
          <p:cNvSpPr txBox="1">
            <a:spLocks/>
          </p:cNvSpPr>
          <p:nvPr/>
        </p:nvSpPr>
        <p:spPr>
          <a:xfrm>
            <a:off x="7999609" y="2203046"/>
            <a:ext cx="3901608" cy="41977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>
              <a:solidFill>
                <a:srgbClr val="893BC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893BC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Календарный учебный график </a:t>
            </a:r>
            <a:r>
              <a:rPr lang="ru-RU" sz="1400" b="1" dirty="0">
                <a:solidFill>
                  <a:srgbClr val="893BC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</a:p>
          <a:p>
            <a:pPr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определяет </a:t>
            </a:r>
          </a:p>
          <a:p>
            <a:pPr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количество учебных недель и количество учебных дней по программе, </a:t>
            </a:r>
          </a:p>
          <a:p>
            <a:pPr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праздничные и нерабочие дни, </a:t>
            </a:r>
          </a:p>
          <a:p>
            <a:pPr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даты начала и окончания учебных периодов/этапов по программе.</a:t>
            </a:r>
          </a:p>
          <a:p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ru-RU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600" b="1" dirty="0">
              <a:solidFill>
                <a:srgbClr val="893BC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ru-RU" sz="16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="" xmlns:a16="http://schemas.microsoft.com/office/drawing/2014/main" id="{50DBF488-D230-A421-D315-B81C80F19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323692"/>
              </p:ext>
            </p:extLst>
          </p:nvPr>
        </p:nvGraphicFramePr>
        <p:xfrm>
          <a:off x="606805" y="1470991"/>
          <a:ext cx="7344573" cy="424318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19841">
                  <a:extLst>
                    <a:ext uri="{9D8B030D-6E8A-4147-A177-3AD203B41FA5}">
                      <a16:colId xmlns="" xmlns:a16="http://schemas.microsoft.com/office/drawing/2014/main" val="2669773547"/>
                    </a:ext>
                  </a:extLst>
                </a:gridCol>
                <a:gridCol w="1046399">
                  <a:extLst>
                    <a:ext uri="{9D8B030D-6E8A-4147-A177-3AD203B41FA5}">
                      <a16:colId xmlns="" xmlns:a16="http://schemas.microsoft.com/office/drawing/2014/main" val="906981052"/>
                    </a:ext>
                  </a:extLst>
                </a:gridCol>
                <a:gridCol w="721281">
                  <a:extLst>
                    <a:ext uri="{9D8B030D-6E8A-4147-A177-3AD203B41FA5}">
                      <a16:colId xmlns="" xmlns:a16="http://schemas.microsoft.com/office/drawing/2014/main" val="1813678971"/>
                    </a:ext>
                  </a:extLst>
                </a:gridCol>
                <a:gridCol w="775012">
                  <a:extLst>
                    <a:ext uri="{9D8B030D-6E8A-4147-A177-3AD203B41FA5}">
                      <a16:colId xmlns="" xmlns:a16="http://schemas.microsoft.com/office/drawing/2014/main" val="2158072724"/>
                    </a:ext>
                  </a:extLst>
                </a:gridCol>
                <a:gridCol w="716151">
                  <a:extLst>
                    <a:ext uri="{9D8B030D-6E8A-4147-A177-3AD203B41FA5}">
                      <a16:colId xmlns="" xmlns:a16="http://schemas.microsoft.com/office/drawing/2014/main" val="1942156543"/>
                    </a:ext>
                  </a:extLst>
                </a:gridCol>
                <a:gridCol w="568996">
                  <a:extLst>
                    <a:ext uri="{9D8B030D-6E8A-4147-A177-3AD203B41FA5}">
                      <a16:colId xmlns="" xmlns:a16="http://schemas.microsoft.com/office/drawing/2014/main" val="97348061"/>
                    </a:ext>
                  </a:extLst>
                </a:gridCol>
                <a:gridCol w="559187">
                  <a:extLst>
                    <a:ext uri="{9D8B030D-6E8A-4147-A177-3AD203B41FA5}">
                      <a16:colId xmlns="" xmlns:a16="http://schemas.microsoft.com/office/drawing/2014/main" val="988054746"/>
                    </a:ext>
                  </a:extLst>
                </a:gridCol>
                <a:gridCol w="951597">
                  <a:extLst>
                    <a:ext uri="{9D8B030D-6E8A-4147-A177-3AD203B41FA5}">
                      <a16:colId xmlns="" xmlns:a16="http://schemas.microsoft.com/office/drawing/2014/main" val="4269696846"/>
                    </a:ext>
                  </a:extLst>
                </a:gridCol>
                <a:gridCol w="765202">
                  <a:extLst>
                    <a:ext uri="{9D8B030D-6E8A-4147-A177-3AD203B41FA5}">
                      <a16:colId xmlns="" xmlns:a16="http://schemas.microsoft.com/office/drawing/2014/main" val="3161946735"/>
                    </a:ext>
                  </a:extLst>
                </a:gridCol>
                <a:gridCol w="920907">
                  <a:extLst>
                    <a:ext uri="{9D8B030D-6E8A-4147-A177-3AD203B41FA5}">
                      <a16:colId xmlns="" xmlns:a16="http://schemas.microsoft.com/office/drawing/2014/main" val="3809661800"/>
                    </a:ext>
                  </a:extLst>
                </a:gridCol>
              </a:tblGrid>
              <a:tr h="1025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обучения, уровень</a:t>
                      </a:r>
                      <a:endParaRPr lang="ru-RU" sz="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начала занятий</a:t>
                      </a:r>
                      <a:endParaRPr lang="ru-RU" sz="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окончания занятий</a:t>
                      </a:r>
                      <a:endParaRPr lang="ru-RU" sz="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учебных недель</a:t>
                      </a:r>
                      <a:endParaRPr lang="ru-RU" sz="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учебных дней</a:t>
                      </a:r>
                      <a:endParaRPr lang="ru-RU" sz="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учебных часов</a:t>
                      </a:r>
                      <a:endParaRPr lang="ru-RU" sz="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Режим занятий</a:t>
                      </a:r>
                      <a:endParaRPr lang="ru-RU" sz="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Нерабочие праздничные дни</a:t>
                      </a:r>
                      <a:endParaRPr lang="ru-RU" sz="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проведения промежуточной аттестации</a:t>
                      </a:r>
                      <a:endParaRPr lang="ru-RU" sz="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 vert="vert270"/>
                </a:tc>
                <a:extLst>
                  <a:ext uri="{0D108BD9-81ED-4DB2-BD59-A6C34878D82A}">
                    <a16:rowId xmlns="" xmlns:a16="http://schemas.microsoft.com/office/drawing/2014/main" val="3438954254"/>
                  </a:ext>
                </a:extLst>
              </a:tr>
              <a:tr h="9802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Группа 1, 1 год обучения, стартовый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сентябрь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ноябрь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12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24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72 ч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3 часа 2 раза в неделю</a:t>
                      </a: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 ноября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Ноябрь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extLst>
                  <a:ext uri="{0D108BD9-81ED-4DB2-BD59-A6C34878D82A}">
                    <a16:rowId xmlns="" xmlns:a16="http://schemas.microsoft.com/office/drawing/2014/main" val="1733560089"/>
                  </a:ext>
                </a:extLst>
              </a:tr>
              <a:tr h="9802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Группа 3, 1 год обучения, стартовый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декабрь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март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12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24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72 ч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3 часа 2 раза в неделю</a:t>
                      </a: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 января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 февраля,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марта</a:t>
                      </a: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Март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extLst>
                  <a:ext uri="{0D108BD9-81ED-4DB2-BD59-A6C34878D82A}">
                    <a16:rowId xmlns="" xmlns:a16="http://schemas.microsoft.com/office/drawing/2014/main" val="683825527"/>
                  </a:ext>
                </a:extLst>
              </a:tr>
              <a:tr h="125733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Группа 1, 2 год обучения, базовый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сентябрь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 ч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2 часа 2 раза в неделю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 января,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февраля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марта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 мая,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ноября</a:t>
                      </a:r>
                    </a:p>
                  </a:txBody>
                  <a:tcPr marL="44777" marR="44777" marT="6219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Декабрь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77" marR="44777" marT="6219" marB="0"/>
                </a:tc>
                <a:extLst>
                  <a:ext uri="{0D108BD9-81ED-4DB2-BD59-A6C34878D82A}">
                    <a16:rowId xmlns="" xmlns:a16="http://schemas.microsoft.com/office/drawing/2014/main" val="3774174087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DC2F63F-E983-A324-6226-FF8146933939}"/>
              </a:ext>
            </a:extLst>
          </p:cNvPr>
          <p:cNvSpPr txBox="1"/>
          <p:nvPr/>
        </p:nvSpPr>
        <p:spPr>
          <a:xfrm>
            <a:off x="1589571" y="391339"/>
            <a:ext cx="1014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glow rad="596900">
                    <a:schemeClr val="bg1">
                      <a:alpha val="40000"/>
                    </a:schemeClr>
                  </a:glow>
                </a:effectLst>
                <a:latin typeface="Verdana" panose="020B0604030504040204" pitchFamily="34" charset="0"/>
                <a:ea typeface="Segoe UI Emoji" panose="020B0502040204020203" pitchFamily="34" charset="0"/>
              </a:rPr>
              <a:t>Обновленные требования к проектированию и реализации дополнительных общеразвивающих программ</a:t>
            </a:r>
            <a:endParaRPr lang="ru-RU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7597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CA1E3E6-2784-B7D3-5981-847EF12A7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77" b="11360"/>
          <a:stretch/>
        </p:blipFill>
        <p:spPr>
          <a:xfrm>
            <a:off x="8878" y="0"/>
            <a:ext cx="12183122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0D3C8FA-D316-49CE-9703-05881EA1A170}"/>
              </a:ext>
            </a:extLst>
          </p:cNvPr>
          <p:cNvSpPr/>
          <p:nvPr/>
        </p:nvSpPr>
        <p:spPr>
          <a:xfrm>
            <a:off x="339011" y="1242880"/>
            <a:ext cx="11513975" cy="5447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 и науки Курской области, привести в соответствие с настоящими требованиями дополнительные общеобразовательные общеразвивающие программы в срок до 31.05.2023 г.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8D1467F2-DB07-4F73-A096-3382DEF99E4D}"/>
              </a:ext>
            </a:extLst>
          </p:cNvPr>
          <p:cNvSpPr/>
          <p:nvPr/>
        </p:nvSpPr>
        <p:spPr>
          <a:xfrm>
            <a:off x="339011" y="191280"/>
            <a:ext cx="11513975" cy="968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9B470147-0587-C3CA-9889-96E334F18629}"/>
              </a:ext>
            </a:extLst>
          </p:cNvPr>
          <p:cNvSpPr txBox="1">
            <a:spLocks/>
          </p:cNvSpPr>
          <p:nvPr/>
        </p:nvSpPr>
        <p:spPr>
          <a:xfrm>
            <a:off x="339011" y="1242880"/>
            <a:ext cx="11513975" cy="5447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000" b="1" dirty="0">
                <a:solidFill>
                  <a:srgbClr val="893BC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Учебный план – </a:t>
            </a:r>
          </a:p>
          <a:p>
            <a:pPr>
              <a:spcBef>
                <a:spcPts val="0"/>
              </a:spcBef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определяет </a:t>
            </a:r>
            <a:r>
              <a:rPr lang="ru-RU" sz="18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перечень, трудоемкость, последовательность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распределение по периодам обучения учебных предметов, (модулей) тем, практики, иных видов образовательной деятельности и </a:t>
            </a:r>
            <a:r>
              <a:rPr lang="ru-RU" sz="18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 промежуточной аттестации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обучающихся.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sz="3000" b="1" dirty="0">
              <a:solidFill>
                <a:srgbClr val="893BC3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30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ru-RU" sz="16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="" xmlns:a16="http://schemas.microsoft.com/office/drawing/2014/main" id="{D056311F-4D40-57AC-E3AE-EDD60BA177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892870"/>
              </p:ext>
            </p:extLst>
          </p:nvPr>
        </p:nvGraphicFramePr>
        <p:xfrm>
          <a:off x="1673604" y="3193488"/>
          <a:ext cx="7881728" cy="1928193"/>
        </p:xfrm>
        <a:graphic>
          <a:graphicData uri="http://schemas.openxmlformats.org/drawingml/2006/table">
            <a:tbl>
              <a:tblPr firstRow="1" firstCol="1" bandRow="1"/>
              <a:tblGrid>
                <a:gridCol w="594134">
                  <a:extLst>
                    <a:ext uri="{9D8B030D-6E8A-4147-A177-3AD203B41FA5}">
                      <a16:colId xmlns="" xmlns:a16="http://schemas.microsoft.com/office/drawing/2014/main" val="1765589634"/>
                    </a:ext>
                  </a:extLst>
                </a:gridCol>
                <a:gridCol w="1874287">
                  <a:extLst>
                    <a:ext uri="{9D8B030D-6E8A-4147-A177-3AD203B41FA5}">
                      <a16:colId xmlns="" xmlns:a16="http://schemas.microsoft.com/office/drawing/2014/main" val="1819896174"/>
                    </a:ext>
                  </a:extLst>
                </a:gridCol>
                <a:gridCol w="1052218">
                  <a:extLst>
                    <a:ext uri="{9D8B030D-6E8A-4147-A177-3AD203B41FA5}">
                      <a16:colId xmlns="" xmlns:a16="http://schemas.microsoft.com/office/drawing/2014/main" val="573926393"/>
                    </a:ext>
                  </a:extLst>
                </a:gridCol>
                <a:gridCol w="1110754">
                  <a:extLst>
                    <a:ext uri="{9D8B030D-6E8A-4147-A177-3AD203B41FA5}">
                      <a16:colId xmlns="" xmlns:a16="http://schemas.microsoft.com/office/drawing/2014/main" val="561710313"/>
                    </a:ext>
                  </a:extLst>
                </a:gridCol>
                <a:gridCol w="1110754">
                  <a:extLst>
                    <a:ext uri="{9D8B030D-6E8A-4147-A177-3AD203B41FA5}">
                      <a16:colId xmlns="" xmlns:a16="http://schemas.microsoft.com/office/drawing/2014/main" val="3103995235"/>
                    </a:ext>
                  </a:extLst>
                </a:gridCol>
                <a:gridCol w="2139581">
                  <a:extLst>
                    <a:ext uri="{9D8B030D-6E8A-4147-A177-3AD203B41FA5}">
                      <a16:colId xmlns="" xmlns:a16="http://schemas.microsoft.com/office/drawing/2014/main" val="1215135450"/>
                    </a:ext>
                  </a:extLst>
                </a:gridCol>
              </a:tblGrid>
              <a:tr h="38017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раздела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часов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Формы аттестации/контроля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37946292"/>
                  </a:ext>
                </a:extLst>
              </a:tr>
              <a:tr h="4074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Практика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06423736"/>
                  </a:ext>
                </a:extLst>
              </a:tr>
              <a:tr h="38017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Лепка из глины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Выставка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2600236"/>
                  </a:ext>
                </a:extLst>
              </a:tr>
              <a:tr h="38017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Валяние из шерсти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проекта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54037437"/>
                  </a:ext>
                </a:extLst>
              </a:tr>
              <a:tr h="380175"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часов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48131897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DC2F63F-E983-A324-6226-FF8146933939}"/>
              </a:ext>
            </a:extLst>
          </p:cNvPr>
          <p:cNvSpPr txBox="1"/>
          <p:nvPr/>
        </p:nvSpPr>
        <p:spPr>
          <a:xfrm>
            <a:off x="1589571" y="391339"/>
            <a:ext cx="1014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glow rad="596900">
                    <a:schemeClr val="bg1">
                      <a:alpha val="40000"/>
                    </a:schemeClr>
                  </a:glow>
                </a:effectLst>
                <a:latin typeface="Verdana" panose="020B0604030504040204" pitchFamily="34" charset="0"/>
                <a:ea typeface="Segoe UI Emoji" panose="020B0502040204020203" pitchFamily="34" charset="0"/>
              </a:rPr>
              <a:t>Обновленные требования к проектированию и реализации дополнительных общеразвивающих программ</a:t>
            </a:r>
            <a:endParaRPr lang="ru-RU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1957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4CA1E3E6-2784-B7D3-5981-847EF12A7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77" b="11360"/>
          <a:stretch/>
        </p:blipFill>
        <p:spPr>
          <a:xfrm>
            <a:off x="8878" y="0"/>
            <a:ext cx="12183122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0D3C8FA-D316-49CE-9703-05881EA1A170}"/>
              </a:ext>
            </a:extLst>
          </p:cNvPr>
          <p:cNvSpPr/>
          <p:nvPr/>
        </p:nvSpPr>
        <p:spPr>
          <a:xfrm>
            <a:off x="339011" y="1242880"/>
            <a:ext cx="11513975" cy="5447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 и науки Курской области, привести в соответствие с настоящими требованиями дополнительные общеобразовательные общеразвивающие программы в срок до 31.05.2023 г.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8D1467F2-DB07-4F73-A096-3382DEF99E4D}"/>
              </a:ext>
            </a:extLst>
          </p:cNvPr>
          <p:cNvSpPr/>
          <p:nvPr/>
        </p:nvSpPr>
        <p:spPr>
          <a:xfrm>
            <a:off x="339011" y="191280"/>
            <a:ext cx="11513975" cy="968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9B470147-0587-C3CA-9889-96E334F18629}"/>
              </a:ext>
            </a:extLst>
          </p:cNvPr>
          <p:cNvSpPr txBox="1">
            <a:spLocks/>
          </p:cNvSpPr>
          <p:nvPr/>
        </p:nvSpPr>
        <p:spPr>
          <a:xfrm>
            <a:off x="339011" y="1219072"/>
            <a:ext cx="11246185" cy="54714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893BC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Учебный план </a:t>
            </a:r>
          </a:p>
          <a:p>
            <a:pPr algn="l"/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r>
              <a:rPr lang="ru-RU" sz="1600" b="1" dirty="0">
                <a:solidFill>
                  <a:srgbClr val="893BC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Календарный учебный график </a:t>
            </a:r>
          </a:p>
          <a:p>
            <a:pPr algn="l"/>
            <a:endParaRPr lang="ru-RU" sz="16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1600" b="1" dirty="0">
                <a:solidFill>
                  <a:srgbClr val="893BC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Календарно-тематическое планирование</a:t>
            </a:r>
          </a:p>
          <a:p>
            <a:pPr lvl="0"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="" xmlns:a16="http://schemas.microsoft.com/office/drawing/2014/main" id="{C47A8A6D-B58B-C00F-2B71-C689302643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1274"/>
              </p:ext>
            </p:extLst>
          </p:nvPr>
        </p:nvGraphicFramePr>
        <p:xfrm>
          <a:off x="629174" y="3103927"/>
          <a:ext cx="6702651" cy="2025350"/>
        </p:xfrm>
        <a:graphic>
          <a:graphicData uri="http://schemas.openxmlformats.org/drawingml/2006/table">
            <a:tbl>
              <a:tblPr firstRow="1" firstCol="1" bandRow="1"/>
              <a:tblGrid>
                <a:gridCol w="327770">
                  <a:extLst>
                    <a:ext uri="{9D8B030D-6E8A-4147-A177-3AD203B41FA5}">
                      <a16:colId xmlns="" xmlns:a16="http://schemas.microsoft.com/office/drawing/2014/main" val="778603016"/>
                    </a:ext>
                  </a:extLst>
                </a:gridCol>
                <a:gridCol w="524696">
                  <a:extLst>
                    <a:ext uri="{9D8B030D-6E8A-4147-A177-3AD203B41FA5}">
                      <a16:colId xmlns="" xmlns:a16="http://schemas.microsoft.com/office/drawing/2014/main" val="304770883"/>
                    </a:ext>
                  </a:extLst>
                </a:gridCol>
                <a:gridCol w="487268">
                  <a:extLst>
                    <a:ext uri="{9D8B030D-6E8A-4147-A177-3AD203B41FA5}">
                      <a16:colId xmlns="" xmlns:a16="http://schemas.microsoft.com/office/drawing/2014/main" val="1118527104"/>
                    </a:ext>
                  </a:extLst>
                </a:gridCol>
                <a:gridCol w="769369">
                  <a:extLst>
                    <a:ext uri="{9D8B030D-6E8A-4147-A177-3AD203B41FA5}">
                      <a16:colId xmlns="" xmlns:a16="http://schemas.microsoft.com/office/drawing/2014/main" val="3597601390"/>
                    </a:ext>
                  </a:extLst>
                </a:gridCol>
                <a:gridCol w="663321">
                  <a:extLst>
                    <a:ext uri="{9D8B030D-6E8A-4147-A177-3AD203B41FA5}">
                      <a16:colId xmlns="" xmlns:a16="http://schemas.microsoft.com/office/drawing/2014/main" val="2768733772"/>
                    </a:ext>
                  </a:extLst>
                </a:gridCol>
                <a:gridCol w="663321">
                  <a:extLst>
                    <a:ext uri="{9D8B030D-6E8A-4147-A177-3AD203B41FA5}">
                      <a16:colId xmlns="" xmlns:a16="http://schemas.microsoft.com/office/drawing/2014/main" val="3936194936"/>
                    </a:ext>
                  </a:extLst>
                </a:gridCol>
                <a:gridCol w="593316">
                  <a:extLst>
                    <a:ext uri="{9D8B030D-6E8A-4147-A177-3AD203B41FA5}">
                      <a16:colId xmlns="" xmlns:a16="http://schemas.microsoft.com/office/drawing/2014/main" val="3293359310"/>
                    </a:ext>
                  </a:extLst>
                </a:gridCol>
                <a:gridCol w="528161">
                  <a:extLst>
                    <a:ext uri="{9D8B030D-6E8A-4147-A177-3AD203B41FA5}">
                      <a16:colId xmlns="" xmlns:a16="http://schemas.microsoft.com/office/drawing/2014/main" val="1875959870"/>
                    </a:ext>
                  </a:extLst>
                </a:gridCol>
                <a:gridCol w="805412">
                  <a:extLst>
                    <a:ext uri="{9D8B030D-6E8A-4147-A177-3AD203B41FA5}">
                      <a16:colId xmlns="" xmlns:a16="http://schemas.microsoft.com/office/drawing/2014/main" val="17290500"/>
                    </a:ext>
                  </a:extLst>
                </a:gridCol>
                <a:gridCol w="1340017">
                  <a:extLst>
                    <a:ext uri="{9D8B030D-6E8A-4147-A177-3AD203B41FA5}">
                      <a16:colId xmlns="" xmlns:a16="http://schemas.microsoft.com/office/drawing/2014/main" val="4270156841"/>
                    </a:ext>
                  </a:extLst>
                </a:gridCol>
              </a:tblGrid>
              <a:tr h="1072607">
                <a:tc>
                  <a:txBody>
                    <a:bodyPr/>
                    <a:lstStyle/>
                    <a:p>
                      <a:pPr marL="0" algn="ctr"/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Год обучения, уровень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начала занятий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окончания занятий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учебных недель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учебных дней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учебных часов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Режим занятий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Нерабочие праздничные дни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проведения промежуточной аттестации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17165268"/>
                  </a:ext>
                </a:extLst>
              </a:tr>
              <a:tr h="45459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29381108"/>
                  </a:ext>
                </a:extLst>
              </a:tr>
              <a:tr h="49814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53797574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="" xmlns:a16="http://schemas.microsoft.com/office/drawing/2014/main" id="{D056311F-4D40-57AC-E3AE-EDD60BA177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911020"/>
              </p:ext>
            </p:extLst>
          </p:nvPr>
        </p:nvGraphicFramePr>
        <p:xfrm>
          <a:off x="654341" y="1594453"/>
          <a:ext cx="6718865" cy="1076263"/>
        </p:xfrm>
        <a:graphic>
          <a:graphicData uri="http://schemas.openxmlformats.org/drawingml/2006/table">
            <a:tbl>
              <a:tblPr firstRow="1" firstCol="1" bandRow="1"/>
              <a:tblGrid>
                <a:gridCol w="712400">
                  <a:extLst>
                    <a:ext uri="{9D8B030D-6E8A-4147-A177-3AD203B41FA5}">
                      <a16:colId xmlns="" xmlns:a16="http://schemas.microsoft.com/office/drawing/2014/main" val="1765589634"/>
                    </a:ext>
                  </a:extLst>
                </a:gridCol>
                <a:gridCol w="1483360">
                  <a:extLst>
                    <a:ext uri="{9D8B030D-6E8A-4147-A177-3AD203B41FA5}">
                      <a16:colId xmlns="" xmlns:a16="http://schemas.microsoft.com/office/drawing/2014/main" val="1819896174"/>
                    </a:ext>
                  </a:extLst>
                </a:gridCol>
                <a:gridCol w="935990">
                  <a:extLst>
                    <a:ext uri="{9D8B030D-6E8A-4147-A177-3AD203B41FA5}">
                      <a16:colId xmlns="" xmlns:a16="http://schemas.microsoft.com/office/drawing/2014/main" val="573926393"/>
                    </a:ext>
                  </a:extLst>
                </a:gridCol>
                <a:gridCol w="988060">
                  <a:extLst>
                    <a:ext uri="{9D8B030D-6E8A-4147-A177-3AD203B41FA5}">
                      <a16:colId xmlns="" xmlns:a16="http://schemas.microsoft.com/office/drawing/2014/main" val="561710313"/>
                    </a:ext>
                  </a:extLst>
                </a:gridCol>
                <a:gridCol w="988060">
                  <a:extLst>
                    <a:ext uri="{9D8B030D-6E8A-4147-A177-3AD203B41FA5}">
                      <a16:colId xmlns="" xmlns:a16="http://schemas.microsoft.com/office/drawing/2014/main" val="3103995235"/>
                    </a:ext>
                  </a:extLst>
                </a:gridCol>
                <a:gridCol w="1610995">
                  <a:extLst>
                    <a:ext uri="{9D8B030D-6E8A-4147-A177-3AD203B41FA5}">
                      <a16:colId xmlns="" xmlns:a16="http://schemas.microsoft.com/office/drawing/2014/main" val="1215135450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раздела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часов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Формы аттестации/контроля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3794629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064237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26002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5403743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часов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48131897"/>
                  </a:ext>
                </a:extLst>
              </a:tr>
            </a:tbl>
          </a:graphicData>
        </a:graphic>
      </p:graphicFrame>
      <p:graphicFrame>
        <p:nvGraphicFramePr>
          <p:cNvPr id="16" name="Таблица 15">
            <a:extLst>
              <a:ext uri="{FF2B5EF4-FFF2-40B4-BE49-F238E27FC236}">
                <a16:creationId xmlns="" xmlns:a16="http://schemas.microsoft.com/office/drawing/2014/main" id="{7CEC87DA-3F97-1DFB-4EBC-D6FC76D165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190362"/>
              </p:ext>
            </p:extLst>
          </p:nvPr>
        </p:nvGraphicFramePr>
        <p:xfrm>
          <a:off x="654341" y="5621608"/>
          <a:ext cx="5895546" cy="1014190"/>
        </p:xfrm>
        <a:graphic>
          <a:graphicData uri="http://schemas.openxmlformats.org/drawingml/2006/table">
            <a:tbl>
              <a:tblPr firstRow="1" firstCol="1" bandRow="1"/>
              <a:tblGrid>
                <a:gridCol w="306845">
                  <a:extLst>
                    <a:ext uri="{9D8B030D-6E8A-4147-A177-3AD203B41FA5}">
                      <a16:colId xmlns="" xmlns:a16="http://schemas.microsoft.com/office/drawing/2014/main" val="3992441592"/>
                    </a:ext>
                  </a:extLst>
                </a:gridCol>
                <a:gridCol w="1634878">
                  <a:extLst>
                    <a:ext uri="{9D8B030D-6E8A-4147-A177-3AD203B41FA5}">
                      <a16:colId xmlns="" xmlns:a16="http://schemas.microsoft.com/office/drawing/2014/main" val="178453523"/>
                    </a:ext>
                  </a:extLst>
                </a:gridCol>
                <a:gridCol w="1280197">
                  <a:extLst>
                    <a:ext uri="{9D8B030D-6E8A-4147-A177-3AD203B41FA5}">
                      <a16:colId xmlns="" xmlns:a16="http://schemas.microsoft.com/office/drawing/2014/main" val="1059176283"/>
                    </a:ext>
                  </a:extLst>
                </a:gridCol>
                <a:gridCol w="1321904">
                  <a:extLst>
                    <a:ext uri="{9D8B030D-6E8A-4147-A177-3AD203B41FA5}">
                      <a16:colId xmlns="" xmlns:a16="http://schemas.microsoft.com/office/drawing/2014/main" val="3036923801"/>
                    </a:ext>
                  </a:extLst>
                </a:gridCol>
                <a:gridCol w="1351722">
                  <a:extLst>
                    <a:ext uri="{9D8B030D-6E8A-4147-A177-3AD203B41FA5}">
                      <a16:colId xmlns="" xmlns:a16="http://schemas.microsoft.com/office/drawing/2014/main" val="2333623702"/>
                    </a:ext>
                  </a:extLst>
                </a:gridCol>
              </a:tblGrid>
              <a:tr h="465549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Тема занятия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часов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Форма/тип занятия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проведения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26862388"/>
                  </a:ext>
                </a:extLst>
              </a:tr>
              <a:tr h="232775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01632757"/>
                  </a:ext>
                </a:extLst>
              </a:tr>
              <a:tr h="232775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52079968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8DC2F63F-E983-A324-6226-FF8146933939}"/>
              </a:ext>
            </a:extLst>
          </p:cNvPr>
          <p:cNvSpPr txBox="1"/>
          <p:nvPr/>
        </p:nvSpPr>
        <p:spPr>
          <a:xfrm>
            <a:off x="1589571" y="391339"/>
            <a:ext cx="1014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glow rad="596900">
                    <a:schemeClr val="bg1">
                      <a:alpha val="40000"/>
                    </a:schemeClr>
                  </a:glow>
                </a:effectLst>
                <a:latin typeface="Verdana" panose="020B0604030504040204" pitchFamily="34" charset="0"/>
                <a:ea typeface="Segoe UI Emoji" panose="020B0502040204020203" pitchFamily="34" charset="0"/>
              </a:rPr>
              <a:t>Обновленные требования к проектированию и реализации дополнительных общеразвивающих программ</a:t>
            </a:r>
            <a:endParaRPr lang="ru-RU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824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4CA1E3E6-2784-B7D3-5981-847EF12A7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77" b="11360"/>
          <a:stretch/>
        </p:blipFill>
        <p:spPr>
          <a:xfrm>
            <a:off x="8878" y="0"/>
            <a:ext cx="12183122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0D3C8FA-D316-49CE-9703-05881EA1A170}"/>
              </a:ext>
            </a:extLst>
          </p:cNvPr>
          <p:cNvSpPr/>
          <p:nvPr/>
        </p:nvSpPr>
        <p:spPr>
          <a:xfrm>
            <a:off x="339011" y="1314669"/>
            <a:ext cx="11513975" cy="5316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Требования к проектированию, реализации и оценке эффективности дополнительных общеобразовательных общеразвивающих программ вступаю в силу с 01.03.2023.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Руководителям образовательных организаций, подведомственных министерству образования и науки Курской области, привести в соответствие с настоящими требованиями дополнительные общеобразовательные общеразвивающие программы в срок до 31.05.2023 г.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8D1467F2-DB07-4F73-A096-3382DEF99E4D}"/>
              </a:ext>
            </a:extLst>
          </p:cNvPr>
          <p:cNvSpPr/>
          <p:nvPr/>
        </p:nvSpPr>
        <p:spPr>
          <a:xfrm>
            <a:off x="339011" y="191280"/>
            <a:ext cx="11513975" cy="968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9B470147-0587-C3CA-9889-96E334F18629}"/>
              </a:ext>
            </a:extLst>
          </p:cNvPr>
          <p:cNvSpPr txBox="1">
            <a:spLocks/>
          </p:cNvSpPr>
          <p:nvPr/>
        </p:nvSpPr>
        <p:spPr>
          <a:xfrm>
            <a:off x="444618" y="1526795"/>
            <a:ext cx="6048461" cy="491594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0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Формы аттестации – </a:t>
            </a:r>
            <a:br>
              <a:rPr lang="ru-RU" sz="30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оценка степени и уровня освоения обучающимися Программы, в том числе отдельной части или всего объема модуля Программы, проводимое в формах, определенных учебным планом, и в порядке, установленном образовательной организацией.</a:t>
            </a: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Формы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промежуточной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аттестации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перечисляются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для всех разделов (модулей) учебного плана. </a:t>
            </a:r>
          </a:p>
          <a:p>
            <a:pPr algn="just"/>
            <a:endParaRPr lang="ru-RU" sz="1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качестве формы промежуточной аттестации могут быть выбраны: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аудиозапись, видеозапись, фото, аналитический материал по итогам проведения диагностики, материал анкетирования и тестирования, портфолио, протокол соревнований, выставка, демонстрация моделей, защита творческих работ, конкурс, концерт, научно-практическая конференция, олимпиада, отчет итоговый, поступление выпускников в профильные профессиональные образовательные организации, проект, слет, соревнование, фестиваль и др.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310241C5-6D75-AE94-16B2-FAA0FD8AD6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666" y="1367062"/>
            <a:ext cx="4824716" cy="5188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E62A891-E772-DDAA-6187-77047CA192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553" y="493755"/>
            <a:ext cx="2414225" cy="24142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DC2F63F-E983-A324-6226-FF8146933939}"/>
              </a:ext>
            </a:extLst>
          </p:cNvPr>
          <p:cNvSpPr txBox="1"/>
          <p:nvPr/>
        </p:nvSpPr>
        <p:spPr>
          <a:xfrm>
            <a:off x="1589571" y="391339"/>
            <a:ext cx="1014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glow rad="596900">
                    <a:schemeClr val="bg1">
                      <a:alpha val="40000"/>
                    </a:schemeClr>
                  </a:glow>
                </a:effectLst>
                <a:latin typeface="Verdana" panose="020B0604030504040204" pitchFamily="34" charset="0"/>
                <a:ea typeface="Segoe UI Emoji" panose="020B0502040204020203" pitchFamily="34" charset="0"/>
              </a:rPr>
              <a:t>Обновленные требования к проектированию и реализации дополнительных общеразвивающих программ</a:t>
            </a:r>
            <a:endParaRPr lang="ru-RU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7134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CA1E3E6-2784-B7D3-5981-847EF12A7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77" b="11360"/>
          <a:stretch/>
        </p:blipFill>
        <p:spPr>
          <a:xfrm>
            <a:off x="8878" y="0"/>
            <a:ext cx="12183122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0D3C8FA-D316-49CE-9703-05881EA1A170}"/>
              </a:ext>
            </a:extLst>
          </p:cNvPr>
          <p:cNvSpPr/>
          <p:nvPr/>
        </p:nvSpPr>
        <p:spPr>
          <a:xfrm>
            <a:off x="339011" y="1310281"/>
            <a:ext cx="11513975" cy="5316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Требования к проектированию, реализации и оценке эффективности дополнительных общеобразовательных общеразвивающих программ вступаю в силу с 01.03.2023.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Руководителям образовательных организаций, подведомственных министерству образования и науки Курской области, привести в соответствие с настоящими требованиями дополнительные общеобразовательные общеразвивающие программы в срок до 31.05.2023 г.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8D1467F2-DB07-4F73-A096-3382DEF99E4D}"/>
              </a:ext>
            </a:extLst>
          </p:cNvPr>
          <p:cNvSpPr/>
          <p:nvPr/>
        </p:nvSpPr>
        <p:spPr>
          <a:xfrm>
            <a:off x="339011" y="191280"/>
            <a:ext cx="11513975" cy="968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9B470147-0587-C3CA-9889-96E334F18629}"/>
              </a:ext>
            </a:extLst>
          </p:cNvPr>
          <p:cNvSpPr txBox="1">
            <a:spLocks/>
          </p:cNvSpPr>
          <p:nvPr/>
        </p:nvSpPr>
        <p:spPr>
          <a:xfrm>
            <a:off x="339011" y="1333848"/>
            <a:ext cx="11581745" cy="5332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6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Методическое обеспечение программы – </a:t>
            </a:r>
          </a:p>
          <a:p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краткое описание общей методики работы в соответствии с направленностью содержания и индивидуальными особенностями обучающихся, обеспечивающей реализацию программы, необходимой для достижения целей программы.    </a:t>
            </a:r>
          </a:p>
          <a:p>
            <a:pPr>
              <a:spcBef>
                <a:spcPts val="0"/>
              </a:spcBef>
            </a:pP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endParaRPr lang="ru-RU" sz="2000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ru-RU" sz="2000" b="1" i="1" dirty="0">
                <a:solidFill>
                  <a:srgbClr val="893BC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современные педагогические технологии</a:t>
            </a:r>
            <a:r>
              <a:rPr lang="ru-RU" sz="2000" b="1" dirty="0">
                <a:solidFill>
                  <a:srgbClr val="893BC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ru-RU" sz="2000" b="1" i="1" dirty="0">
                <a:solidFill>
                  <a:srgbClr val="893BC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методы обучения</a:t>
            </a:r>
            <a:r>
              <a:rPr lang="ru-RU" sz="2000" b="1" dirty="0">
                <a:solidFill>
                  <a:srgbClr val="893BC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ru-RU" sz="2000" b="1" i="1" dirty="0">
                <a:solidFill>
                  <a:srgbClr val="893BC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особенности и формы организации образовательного процесса</a:t>
            </a:r>
            <a:r>
              <a:rPr lang="ru-RU" sz="2000" b="1" dirty="0">
                <a:solidFill>
                  <a:srgbClr val="893BC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ru-RU" sz="2000" b="1" i="1" dirty="0">
                <a:solidFill>
                  <a:srgbClr val="893BC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тип учебного занятия по дидактической цели</a:t>
            </a:r>
          </a:p>
          <a:p>
            <a:pPr marL="342900" lvl="0" indent="-342900" algn="just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ru-RU" sz="2000" b="1" i="1" dirty="0">
                <a:solidFill>
                  <a:srgbClr val="893BC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формы учебного занятия по особенностям коммуникативного взаимодействия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ru-RU" sz="2000" b="1" i="1" dirty="0">
                <a:solidFill>
                  <a:srgbClr val="893BC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алгоритм учебного занятия</a:t>
            </a:r>
            <a:r>
              <a:rPr lang="ru-RU" sz="2000" b="1" dirty="0">
                <a:solidFill>
                  <a:srgbClr val="893BC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ru-RU" sz="2000" b="1" i="1" dirty="0">
                <a:solidFill>
                  <a:srgbClr val="893BC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дидактические материалы</a:t>
            </a:r>
            <a:endParaRPr lang="ru-RU" sz="2000" dirty="0">
              <a:solidFill>
                <a:srgbClr val="893BC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ru-RU" sz="1800" b="1" dirty="0">
              <a:solidFill>
                <a:srgbClr val="893BC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ru-RU" sz="17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DC2F63F-E983-A324-6226-FF8146933939}"/>
              </a:ext>
            </a:extLst>
          </p:cNvPr>
          <p:cNvSpPr txBox="1"/>
          <p:nvPr/>
        </p:nvSpPr>
        <p:spPr>
          <a:xfrm>
            <a:off x="1589571" y="391339"/>
            <a:ext cx="1014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glow rad="596900">
                    <a:schemeClr val="bg1">
                      <a:alpha val="40000"/>
                    </a:schemeClr>
                  </a:glow>
                </a:effectLst>
                <a:latin typeface="Verdana" panose="020B0604030504040204" pitchFamily="34" charset="0"/>
                <a:ea typeface="Segoe UI Emoji" panose="020B0502040204020203" pitchFamily="34" charset="0"/>
              </a:rPr>
              <a:t>Обновленные требования к проектированию и реализации дополнительных общеразвивающих программ</a:t>
            </a:r>
            <a:endParaRPr lang="ru-RU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0977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CA1E3E6-2784-B7D3-5981-847EF12A7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77" b="11360"/>
          <a:stretch/>
        </p:blipFill>
        <p:spPr>
          <a:xfrm>
            <a:off x="8878" y="0"/>
            <a:ext cx="12183122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0D3C8FA-D316-49CE-9703-05881EA1A170}"/>
              </a:ext>
            </a:extLst>
          </p:cNvPr>
          <p:cNvSpPr/>
          <p:nvPr/>
        </p:nvSpPr>
        <p:spPr>
          <a:xfrm>
            <a:off x="339011" y="1310281"/>
            <a:ext cx="11513975" cy="5316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Требования к проектированию, реализации и оценке эффективности дополнительных общеобразовательных общеразвивающих программ вступаю в силу с 01.03.2023.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Руководителям образовательных организаций, подведомственных министерству образования и науки Курской области, привести в соответствие с настоящими требованиями дополнительные общеобразовательные общеразвивающие программы в срок до 31.05.2023 г.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8D1467F2-DB07-4F73-A096-3382DEF99E4D}"/>
              </a:ext>
            </a:extLst>
          </p:cNvPr>
          <p:cNvSpPr/>
          <p:nvPr/>
        </p:nvSpPr>
        <p:spPr>
          <a:xfrm>
            <a:off x="339011" y="191280"/>
            <a:ext cx="11513975" cy="968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9B470147-0587-C3CA-9889-96E334F18629}"/>
              </a:ext>
            </a:extLst>
          </p:cNvPr>
          <p:cNvSpPr txBox="1">
            <a:spLocks/>
          </p:cNvSpPr>
          <p:nvPr/>
        </p:nvSpPr>
        <p:spPr>
          <a:xfrm>
            <a:off x="339011" y="1333848"/>
            <a:ext cx="11581745" cy="33746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Tx/>
              <a:buChar char="-"/>
            </a:pPr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F7037370-1C96-55B0-9D52-162E864D21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842560"/>
              </p:ext>
            </p:extLst>
          </p:nvPr>
        </p:nvGraphicFramePr>
        <p:xfrm>
          <a:off x="448378" y="1410218"/>
          <a:ext cx="11295240" cy="5116238"/>
        </p:xfrm>
        <a:graphic>
          <a:graphicData uri="http://schemas.openxmlformats.org/drawingml/2006/table">
            <a:tbl>
              <a:tblPr firstRow="1" firstCol="1" bandRow="1" bandCol="1">
                <a:tableStyleId>{5940675A-B579-460E-94D1-54222C63F5DA}</a:tableStyleId>
              </a:tblPr>
              <a:tblGrid>
                <a:gridCol w="285858">
                  <a:extLst>
                    <a:ext uri="{9D8B030D-6E8A-4147-A177-3AD203B41FA5}">
                      <a16:colId xmlns="" xmlns:a16="http://schemas.microsoft.com/office/drawing/2014/main" val="359188122"/>
                    </a:ext>
                  </a:extLst>
                </a:gridCol>
                <a:gridCol w="3547017">
                  <a:extLst>
                    <a:ext uri="{9D8B030D-6E8A-4147-A177-3AD203B41FA5}">
                      <a16:colId xmlns="" xmlns:a16="http://schemas.microsoft.com/office/drawing/2014/main" val="670039013"/>
                    </a:ext>
                  </a:extLst>
                </a:gridCol>
                <a:gridCol w="7462365">
                  <a:extLst>
                    <a:ext uri="{9D8B030D-6E8A-4147-A177-3AD203B41FA5}">
                      <a16:colId xmlns="" xmlns:a16="http://schemas.microsoft.com/office/drawing/2014/main" val="1252015434"/>
                    </a:ext>
                  </a:extLst>
                </a:gridCol>
              </a:tblGrid>
              <a:tr h="351074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№ п/п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Название раздела, темы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u="sng">
                          <a:effectLst/>
                        </a:rPr>
                        <a:t>Дидактические и методические материалы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439535432"/>
                  </a:ext>
                </a:extLst>
              </a:tr>
              <a:tr h="990260"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Откуда пришли деньги?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Тропинка в экономику. Программа. Методические рекомендации. Конспекты занятий с детьми 5–7 лет / А.Д. Шатова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Занимательные финансы. Рабочая тетрадь: для дошкольников 5-6 лет / Стахович Л.В., Рыжановская Л.Ю., Семенкова Е.В.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История денег: от куниц до бумажных  -</a:t>
                      </a:r>
                      <a:r>
                        <a:rPr lang="ru-RU" sz="1100" u="sng">
                          <a:effectLst/>
                          <a:hlinkClick r:id="rId4"/>
                        </a:rPr>
                        <a:t>https://www.youtube.com/watch?v=i1Ofahsq1pQ&amp;list=PLdfibXRdj0U6lZecl2PhrELO0hd9Lp5EL&amp;index=1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408323390"/>
                  </a:ext>
                </a:extLst>
              </a:tr>
              <a:tr h="849374"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В поисках сокровищ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Тропинка в экономику. Программа. Методические рекомендации. Конспекты занятий с детьми 5–7 лет / А.Д. Шатова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Занимательные финансы. Рабочая тетрадь: для дошкольников 5-6 лет / Стахович Л.В., </a:t>
                      </a:r>
                      <a:r>
                        <a:rPr lang="ru-RU" sz="1100" dirty="0" err="1">
                          <a:effectLst/>
                        </a:rPr>
                        <a:t>Рыжановская</a:t>
                      </a:r>
                      <a:r>
                        <a:rPr lang="ru-RU" sz="1100" dirty="0">
                          <a:effectLst/>
                        </a:rPr>
                        <a:t> Л.Ю., Семенкова Е.В.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Банки и монеты - </a:t>
                      </a:r>
                      <a:r>
                        <a:rPr lang="ru-RU" sz="1100" u="sng" dirty="0">
                          <a:effectLst/>
                          <a:hlinkClick r:id="rId5"/>
                        </a:rPr>
                        <a:t>https://fincult.info/article/monety-i-banknoty/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757286052"/>
                  </a:ext>
                </a:extLst>
              </a:tr>
              <a:tr h="473751"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Кругосветное путешествие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Образцы монет и банкнот разных стран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«Финансовая грамотность для детей. Зарабатываем, копим и инвестируем! Задачи с наклейками»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859961319"/>
                  </a:ext>
                </a:extLst>
              </a:tr>
              <a:tr h="478084"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Как выглядят современные деньги и где их лучше хранить.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Занимательные финансы. Рабочая тетрадь: для дошкольников 5-6 лет / Стахович Л.В., Рыжановская Л.Ю., Семенкова Е.В.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«Финансовая грамотность для детей. Зарабатываем, копим и инвестируем! Задачи с наклейками»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241720157"/>
                  </a:ext>
                </a:extLst>
              </a:tr>
              <a:tr h="661589"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Жители кошелька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«Финансовая грамотность для детей. Зарабатываем, копим и инвестируем! Задачи с наклейками»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Как устроены наличные деньги - </a:t>
                      </a:r>
                      <a:r>
                        <a:rPr lang="ru-RU" sz="1100" u="sng" dirty="0">
                          <a:effectLst/>
                          <a:hlinkClick r:id="rId6"/>
                        </a:rPr>
                        <a:t>https://www.youtube.com/watch?v=O00F-Mm0nQI&amp;list=PLdfibXRdj0U6lZecl2PhrELO0hd9Lp5EL&amp;index=2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788528377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Важнейшее сырье для жизни человека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Занимательные финансы. Рабочая тетрадь: для дошкольников 5-6 лет / Стахович Л.В., </a:t>
                      </a:r>
                      <a:r>
                        <a:rPr lang="ru-RU" sz="1100" dirty="0" err="1">
                          <a:effectLst/>
                        </a:rPr>
                        <a:t>Рыжановская</a:t>
                      </a:r>
                      <a:r>
                        <a:rPr lang="ru-RU" sz="1100" dirty="0">
                          <a:effectLst/>
                        </a:rPr>
                        <a:t> Л.Ю., Семенкова Е.В.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891534268"/>
                  </a:ext>
                </a:extLst>
              </a:tr>
              <a:tr h="206467"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Экономическая география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Карта мира, раздаточный материал, презентация «Мировые производства»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4281836839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Что необходимо человеку для жизни?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Занимательные финансы. Рабочая тетрадь: для дошкольников 5-6 лет / Стахович Л.В., Рыжановская Л.Ю., Семенкова Е.В.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010685791"/>
                  </a:ext>
                </a:extLst>
              </a:tr>
              <a:tr h="287726"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Путешествие по Финансовой азбуке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Раздаточный материал, презентация «Финансовая азбука», карточки с заданиями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689481389"/>
                  </a:ext>
                </a:extLst>
              </a:tr>
              <a:tr h="367365"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Домашнее хозяйство. Как правильно и как неправильно.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Что такое бюджет и как его составлять - </a:t>
                      </a:r>
                      <a:r>
                        <a:rPr lang="ru-RU" sz="1100" u="sng" dirty="0">
                          <a:effectLst/>
                          <a:hlinkClick r:id="rId7"/>
                        </a:rPr>
                        <a:t>https://www.youtube.com/watch?v=xunUzQzadi0&amp;list=PLdfibXRdj0U6lZecl2PhrELO0hd9Lp5EL&amp;index=8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017429708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DC2F63F-E983-A324-6226-FF8146933939}"/>
              </a:ext>
            </a:extLst>
          </p:cNvPr>
          <p:cNvSpPr txBox="1"/>
          <p:nvPr/>
        </p:nvSpPr>
        <p:spPr>
          <a:xfrm>
            <a:off x="1589571" y="391339"/>
            <a:ext cx="1014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glow rad="596900">
                    <a:schemeClr val="bg1">
                      <a:alpha val="40000"/>
                    </a:schemeClr>
                  </a:glow>
                </a:effectLst>
                <a:latin typeface="Verdana" panose="020B0604030504040204" pitchFamily="34" charset="0"/>
                <a:ea typeface="Segoe UI Emoji" panose="020B0502040204020203" pitchFamily="34" charset="0"/>
              </a:rPr>
              <a:t>Обновленные требования к проектированию и реализации дополнительных общеразвивающих программ</a:t>
            </a:r>
            <a:endParaRPr lang="ru-RU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827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4CA1E3E6-2784-B7D3-5981-847EF12A7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77" b="11360"/>
          <a:stretch/>
        </p:blipFill>
        <p:spPr>
          <a:xfrm>
            <a:off x="8878" y="0"/>
            <a:ext cx="12183122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0D3C8FA-D316-49CE-9703-05881EA1A170}"/>
              </a:ext>
            </a:extLst>
          </p:cNvPr>
          <p:cNvSpPr/>
          <p:nvPr/>
        </p:nvSpPr>
        <p:spPr>
          <a:xfrm>
            <a:off x="339011" y="1314669"/>
            <a:ext cx="11513975" cy="5316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Требования к проектированию, реализации и оценке эффективности дополнительных общеобразовательных общеразвивающих программ вступаю в силу с 01.03.2023.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Руководителям образовательных организаций, подведомственных министерству образования и науки Курской области, привести в соответствие с настоящими требованиями дополнительные общеобразовательные общеразвивающие программы в срок до 31.05.2023 г.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8D1467F2-DB07-4F73-A096-3382DEF99E4D}"/>
              </a:ext>
            </a:extLst>
          </p:cNvPr>
          <p:cNvSpPr/>
          <p:nvPr/>
        </p:nvSpPr>
        <p:spPr>
          <a:xfrm>
            <a:off x="339011" y="191280"/>
            <a:ext cx="11513975" cy="968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9B470147-0587-C3CA-9889-96E334F18629}"/>
              </a:ext>
            </a:extLst>
          </p:cNvPr>
          <p:cNvSpPr txBox="1">
            <a:spLocks/>
          </p:cNvSpPr>
          <p:nvPr/>
        </p:nvSpPr>
        <p:spPr>
          <a:xfrm>
            <a:off x="557750" y="1410057"/>
            <a:ext cx="11027446" cy="21382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6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Условия реализации Программы – </a:t>
            </a:r>
          </a:p>
          <a:p>
            <a:pPr>
              <a:spcBef>
                <a:spcPts val="0"/>
              </a:spcBef>
            </a:pPr>
            <a:r>
              <a:rPr lang="ru-RU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систематизированный перечень разнообразных ресурсов, материально-технического обеспечения необходимого для реализации каждого образовательного раздела (темы, модуля) программы. Условия реализации программы предъявляются в форме перечисления (а не описания) заданных позиций.</a:t>
            </a:r>
          </a:p>
          <a:p>
            <a:pPr algn="just">
              <a:spcBef>
                <a:spcPts val="0"/>
              </a:spcBef>
            </a:pPr>
            <a:endParaRPr lang="ru-RU" sz="19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9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информационное обеспечение  - </a:t>
            </a:r>
            <a:r>
              <a:rPr lang="ru-RU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электронные образовательные ресурсы (аудио, видео), специальные компьютерные программы, интернет-источники;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18B00B1-280C-4BF1-5558-EAABD3200BAC}"/>
              </a:ext>
            </a:extLst>
          </p:cNvPr>
          <p:cNvSpPr txBox="1">
            <a:spLocks/>
          </p:cNvSpPr>
          <p:nvPr/>
        </p:nvSpPr>
        <p:spPr>
          <a:xfrm>
            <a:off x="557750" y="3429000"/>
            <a:ext cx="11302763" cy="30115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кадровое обеспечение -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кратко характеризуется необходимое образование, квалификация, профессиональные качества педагога. Если для реализации программы кроме педагога необходимы другие специалисты, то указываются должности и обязанности этих специалистов, а также требования к их образованию и квалификации</a:t>
            </a:r>
            <a:r>
              <a:rPr lang="ru-RU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just">
              <a:spcBef>
                <a:spcPts val="0"/>
              </a:spcBef>
            </a:pP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Возможные наименования должностей, для педагогических работников, которые могут реализовывать дополнительные общеразвивающие программы: педагог дополнительного образования, старший педагог дополнительного образования, тренер-преподаватель, старший тренер-преподаватель, преподаватель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*</a:t>
            </a:r>
          </a:p>
          <a:p>
            <a:pPr algn="just">
              <a:spcBef>
                <a:spcPts val="0"/>
              </a:spcBef>
            </a:pPr>
            <a:r>
              <a:rPr lang="ru-RU" sz="19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*</a:t>
            </a:r>
            <a:r>
              <a:rPr lang="ru-RU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профессиональный стандарт «Педагог дополнительного образования детей и взрослых» (2021!)</a:t>
            </a:r>
          </a:p>
          <a:p>
            <a:pPr algn="just">
              <a:spcBef>
                <a:spcPts val="0"/>
              </a:spcBef>
            </a:pP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Автор-составитель программы          педагог, реализующий данную программу.        </a:t>
            </a:r>
          </a:p>
          <a:p>
            <a:pPr algn="just">
              <a:spcBef>
                <a:spcPts val="0"/>
              </a:spcBef>
            </a:pPr>
            <a:endParaRPr lang="ru-RU" sz="1600" b="1" dirty="0">
              <a:solidFill>
                <a:srgbClr val="FFC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B49DBF0D-734A-826A-A1E3-C3301ABDDF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21355" y="5489954"/>
            <a:ext cx="874643" cy="65598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DC2F63F-E983-A324-6226-FF8146933939}"/>
              </a:ext>
            </a:extLst>
          </p:cNvPr>
          <p:cNvSpPr txBox="1"/>
          <p:nvPr/>
        </p:nvSpPr>
        <p:spPr>
          <a:xfrm>
            <a:off x="1589571" y="391339"/>
            <a:ext cx="1014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glow rad="596900">
                    <a:schemeClr val="bg1">
                      <a:alpha val="40000"/>
                    </a:schemeClr>
                  </a:glow>
                </a:effectLst>
                <a:latin typeface="Verdana" panose="020B0604030504040204" pitchFamily="34" charset="0"/>
                <a:ea typeface="Segoe UI Emoji" panose="020B0502040204020203" pitchFamily="34" charset="0"/>
              </a:rPr>
              <a:t>Обновленные требования к проектированию и реализации дополнительных общеразвивающих программ</a:t>
            </a:r>
            <a:endParaRPr lang="ru-RU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5594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4CA1E3E6-2784-B7D3-5981-847EF12A7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77" b="11360"/>
          <a:stretch/>
        </p:blipFill>
        <p:spPr>
          <a:xfrm>
            <a:off x="8878" y="0"/>
            <a:ext cx="12183122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0D3C8FA-D316-49CE-9703-05881EA1A170}"/>
              </a:ext>
            </a:extLst>
          </p:cNvPr>
          <p:cNvSpPr/>
          <p:nvPr/>
        </p:nvSpPr>
        <p:spPr>
          <a:xfrm>
            <a:off x="339010" y="1389483"/>
            <a:ext cx="11513975" cy="5316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Требования к проектированию, реализации и оценке эффективности дополнительных общеобразовательных общеразвивающих программ вступаю в силу с 01.03.2023.дополнительные общеобразовательные общеразвивающие программы в срок до 31.05.2023 г.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8D1467F2-DB07-4F73-A096-3382DEF99E4D}"/>
              </a:ext>
            </a:extLst>
          </p:cNvPr>
          <p:cNvSpPr/>
          <p:nvPr/>
        </p:nvSpPr>
        <p:spPr>
          <a:xfrm>
            <a:off x="355339" y="191280"/>
            <a:ext cx="11513975" cy="968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9B470147-0587-C3CA-9889-96E334F18629}"/>
              </a:ext>
            </a:extLst>
          </p:cNvPr>
          <p:cNvSpPr txBox="1">
            <a:spLocks/>
          </p:cNvSpPr>
          <p:nvPr/>
        </p:nvSpPr>
        <p:spPr>
          <a:xfrm>
            <a:off x="444617" y="1526795"/>
            <a:ext cx="11140579" cy="4915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Рабочая программа воспитания: </a:t>
            </a:r>
          </a:p>
          <a:p>
            <a:pPr algn="just">
              <a:lnSpc>
                <a:spcPct val="107000"/>
              </a:lnSpc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цель, задачи, направление работы, </a:t>
            </a:r>
          </a:p>
          <a:p>
            <a:pPr algn="just">
              <a:lnSpc>
                <a:spcPct val="107000"/>
              </a:lnSpc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формы и содержание деятельности, </a:t>
            </a:r>
          </a:p>
          <a:p>
            <a:pPr algn="just">
              <a:lnSpc>
                <a:spcPct val="107000"/>
              </a:lnSpc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планируемые результаты 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6460" y="1643805"/>
            <a:ext cx="3462879" cy="4681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l="6334"/>
          <a:stretch/>
        </p:blipFill>
        <p:spPr>
          <a:xfrm>
            <a:off x="4515541" y="2239968"/>
            <a:ext cx="3108116" cy="4085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/>
          <a:srcRect l="41694" t="9122" r="23859" b="4667"/>
          <a:stretch/>
        </p:blipFill>
        <p:spPr>
          <a:xfrm>
            <a:off x="339010" y="3429000"/>
            <a:ext cx="3537363" cy="49798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DC2F63F-E983-A324-6226-FF8146933939}"/>
              </a:ext>
            </a:extLst>
          </p:cNvPr>
          <p:cNvSpPr txBox="1"/>
          <p:nvPr/>
        </p:nvSpPr>
        <p:spPr>
          <a:xfrm>
            <a:off x="1589571" y="391339"/>
            <a:ext cx="1014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glow rad="596900">
                    <a:schemeClr val="bg1">
                      <a:alpha val="40000"/>
                    </a:schemeClr>
                  </a:glow>
                </a:effectLst>
                <a:latin typeface="Verdana" panose="020B0604030504040204" pitchFamily="34" charset="0"/>
                <a:ea typeface="Segoe UI Emoji" panose="020B0502040204020203" pitchFamily="34" charset="0"/>
              </a:rPr>
              <a:t>Обновленные требования к проектированию и реализации дополнительных общеразвивающих программ</a:t>
            </a:r>
            <a:endParaRPr lang="ru-RU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8633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4CA1E3E6-2784-B7D3-5981-847EF12A7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77" b="11360"/>
          <a:stretch/>
        </p:blipFill>
        <p:spPr>
          <a:xfrm>
            <a:off x="8878" y="0"/>
            <a:ext cx="12183122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0D3C8FA-D316-49CE-9703-05881EA1A170}"/>
              </a:ext>
            </a:extLst>
          </p:cNvPr>
          <p:cNvSpPr/>
          <p:nvPr/>
        </p:nvSpPr>
        <p:spPr>
          <a:xfrm>
            <a:off x="339011" y="1314669"/>
            <a:ext cx="11513975" cy="5316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Требования к проектированию, реализации и оценке эффективности дополнительных общеобразовательных общеразвивающих программ вступаю в силу с 01.03.2023.дополнительные общеобразовательные общеразвивающие программы в срок до 31.05.2023 г.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8D1467F2-DB07-4F73-A096-3382DEF99E4D}"/>
              </a:ext>
            </a:extLst>
          </p:cNvPr>
          <p:cNvSpPr/>
          <p:nvPr/>
        </p:nvSpPr>
        <p:spPr>
          <a:xfrm>
            <a:off x="339011" y="191280"/>
            <a:ext cx="11513975" cy="968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9B470147-0587-C3CA-9889-96E334F18629}"/>
              </a:ext>
            </a:extLst>
          </p:cNvPr>
          <p:cNvSpPr txBox="1">
            <a:spLocks/>
          </p:cNvSpPr>
          <p:nvPr/>
        </p:nvSpPr>
        <p:spPr>
          <a:xfrm>
            <a:off x="444617" y="1526795"/>
            <a:ext cx="11140579" cy="4915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Календарный план воспитательной работы:</a:t>
            </a:r>
          </a:p>
          <a:p>
            <a:r>
              <a:rPr lang="ru-RU" sz="3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7930" y="2103499"/>
            <a:ext cx="3669816" cy="4433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5536" y="1992985"/>
            <a:ext cx="4629309" cy="4543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DC2F63F-E983-A324-6226-FF8146933939}"/>
              </a:ext>
            </a:extLst>
          </p:cNvPr>
          <p:cNvSpPr txBox="1"/>
          <p:nvPr/>
        </p:nvSpPr>
        <p:spPr>
          <a:xfrm>
            <a:off x="1589571" y="391339"/>
            <a:ext cx="1014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glow rad="596900">
                    <a:schemeClr val="bg1">
                      <a:alpha val="40000"/>
                    </a:schemeClr>
                  </a:glow>
                </a:effectLst>
                <a:latin typeface="Verdana" panose="020B0604030504040204" pitchFamily="34" charset="0"/>
                <a:ea typeface="Segoe UI Emoji" panose="020B0502040204020203" pitchFamily="34" charset="0"/>
              </a:rPr>
              <a:t>Обновленные требования к проектированию и реализации дополнительных общеразвивающих программ</a:t>
            </a:r>
            <a:endParaRPr lang="ru-RU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8047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CA1E3E6-2784-B7D3-5981-847EF12A7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77" b="11360"/>
          <a:stretch/>
        </p:blipFill>
        <p:spPr>
          <a:xfrm>
            <a:off x="8878" y="0"/>
            <a:ext cx="12183122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0D3C8FA-D316-49CE-9703-05881EA1A170}"/>
              </a:ext>
            </a:extLst>
          </p:cNvPr>
          <p:cNvSpPr/>
          <p:nvPr/>
        </p:nvSpPr>
        <p:spPr>
          <a:xfrm>
            <a:off x="339011" y="1314669"/>
            <a:ext cx="11513975" cy="5316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Требования к проектированию, реализации и оценке эффективности дополнительных общеобразовательных общеразвивающих программ вступаю в силу с 01.03.2023.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Руководителям образовательных организаций, подведомственных министерству образования и науки Курской области, привести в соответствие с настоящими требованиями дополнительные общеобразовательные общеразвивающие программы в срок до 31.05.2023 г.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8D1467F2-DB07-4F73-A096-3382DEF99E4D}"/>
              </a:ext>
            </a:extLst>
          </p:cNvPr>
          <p:cNvSpPr/>
          <p:nvPr/>
        </p:nvSpPr>
        <p:spPr>
          <a:xfrm>
            <a:off x="339011" y="191280"/>
            <a:ext cx="11513975" cy="968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9B470147-0587-C3CA-9889-96E334F18629}"/>
              </a:ext>
            </a:extLst>
          </p:cNvPr>
          <p:cNvSpPr txBox="1">
            <a:spLocks/>
          </p:cNvSpPr>
          <p:nvPr/>
        </p:nvSpPr>
        <p:spPr>
          <a:xfrm>
            <a:off x="444617" y="1526795"/>
            <a:ext cx="11140579" cy="4915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Список литературы: </a:t>
            </a: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список литературы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рекомендованной педагогам (коллегам) для освоения данного вида деятельности;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ru-RU" b="1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список литературы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рекомендованной обучающимся;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ru-RU" b="1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список литературы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рекомендованной родителям в целях расширения диапазона образовательного воздействия и помощи родителям в обучении и воспитании ребенка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DC2F63F-E983-A324-6226-FF8146933939}"/>
              </a:ext>
            </a:extLst>
          </p:cNvPr>
          <p:cNvSpPr txBox="1"/>
          <p:nvPr/>
        </p:nvSpPr>
        <p:spPr>
          <a:xfrm>
            <a:off x="1589571" y="391339"/>
            <a:ext cx="1014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glow rad="596900">
                    <a:schemeClr val="bg1">
                      <a:alpha val="40000"/>
                    </a:schemeClr>
                  </a:glow>
                </a:effectLst>
                <a:latin typeface="Verdana" panose="020B0604030504040204" pitchFamily="34" charset="0"/>
                <a:ea typeface="Segoe UI Emoji" panose="020B0502040204020203" pitchFamily="34" charset="0"/>
              </a:rPr>
              <a:t>Обновленные требования к проектированию и реализации дополнительных общеразвивающих программ</a:t>
            </a:r>
            <a:endParaRPr lang="ru-RU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7654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4CA1E3E6-2784-B7D3-5981-847EF12A7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77" b="11360"/>
          <a:stretch/>
        </p:blipFill>
        <p:spPr>
          <a:xfrm>
            <a:off x="8878" y="0"/>
            <a:ext cx="12183122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0D3C8FA-D316-49CE-9703-05881EA1A170}"/>
              </a:ext>
            </a:extLst>
          </p:cNvPr>
          <p:cNvSpPr/>
          <p:nvPr/>
        </p:nvSpPr>
        <p:spPr>
          <a:xfrm>
            <a:off x="339011" y="1242880"/>
            <a:ext cx="11513975" cy="5447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 и науки Курской области, привести в соответствие с настоящими требованиями дополнительные общеобразовательные общеразвивающие программы в срок до 31.05.2023 г.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8D1467F2-DB07-4F73-A096-3382DEF99E4D}"/>
              </a:ext>
            </a:extLst>
          </p:cNvPr>
          <p:cNvSpPr/>
          <p:nvPr/>
        </p:nvSpPr>
        <p:spPr>
          <a:xfrm>
            <a:off x="339011" y="191280"/>
            <a:ext cx="11513975" cy="968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630396E-96E3-AA99-3533-63B1B86533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14388" y="1587855"/>
            <a:ext cx="412340" cy="216065"/>
          </a:xfrm>
          <a:prstGeom prst="rect">
            <a:avLst/>
          </a:prstGeom>
        </p:spPr>
      </p:pic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9B470147-0587-C3CA-9889-96E334F18629}"/>
              </a:ext>
            </a:extLst>
          </p:cNvPr>
          <p:cNvSpPr txBox="1">
            <a:spLocks/>
          </p:cNvSpPr>
          <p:nvPr/>
        </p:nvSpPr>
        <p:spPr>
          <a:xfrm>
            <a:off x="339011" y="1075410"/>
            <a:ext cx="11246185" cy="54714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>
                <a:solidFill>
                  <a:srgbClr val="893BC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Календарно-тематическое планирование </a:t>
            </a:r>
          </a:p>
          <a:p>
            <a:r>
              <a:rPr lang="ru-RU" sz="26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(рабочая программа модулей – если программа модульная!)</a:t>
            </a:r>
            <a:endParaRPr lang="ru-RU" sz="3600" b="1" dirty="0">
              <a:solidFill>
                <a:srgbClr val="00B05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600" b="1" dirty="0">
              <a:solidFill>
                <a:srgbClr val="893BC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ru-RU" sz="16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sz="1600" b="1" dirty="0">
              <a:solidFill>
                <a:srgbClr val="893BC3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sz="1600" b="1" dirty="0">
              <a:solidFill>
                <a:srgbClr val="893BC3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sz="1600" b="1" dirty="0">
              <a:solidFill>
                <a:srgbClr val="893BC3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BDA95209-36BC-38AB-8AD7-23D79AA9EB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421" t="28012" r="30506" b="24037"/>
          <a:stretch/>
        </p:blipFill>
        <p:spPr>
          <a:xfrm>
            <a:off x="3637325" y="2381303"/>
            <a:ext cx="5383386" cy="426160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6E89C3D-99C6-9124-D088-70C28FAA107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105" t="28012" r="72756" b="24037"/>
          <a:stretch/>
        </p:blipFill>
        <p:spPr>
          <a:xfrm>
            <a:off x="3141292" y="2381303"/>
            <a:ext cx="496033" cy="426160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DC2F63F-E983-A324-6226-FF8146933939}"/>
              </a:ext>
            </a:extLst>
          </p:cNvPr>
          <p:cNvSpPr txBox="1"/>
          <p:nvPr/>
        </p:nvSpPr>
        <p:spPr>
          <a:xfrm>
            <a:off x="1589571" y="391339"/>
            <a:ext cx="1014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glow rad="596900">
                    <a:schemeClr val="bg1">
                      <a:alpha val="40000"/>
                    </a:schemeClr>
                  </a:glow>
                </a:effectLst>
                <a:latin typeface="Verdana" panose="020B0604030504040204" pitchFamily="34" charset="0"/>
                <a:ea typeface="Segoe UI Emoji" panose="020B0502040204020203" pitchFamily="34" charset="0"/>
              </a:rPr>
              <a:t>Обновленные требования к проектированию и реализации дополнительных общеразвивающих программ</a:t>
            </a:r>
            <a:endParaRPr lang="ru-RU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2495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4CA1E3E6-2784-B7D3-5981-847EF12A7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77" b="11360"/>
          <a:stretch/>
        </p:blipFill>
        <p:spPr>
          <a:xfrm>
            <a:off x="8878" y="0"/>
            <a:ext cx="12183122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0D3C8FA-D316-49CE-9703-05881EA1A170}"/>
              </a:ext>
            </a:extLst>
          </p:cNvPr>
          <p:cNvSpPr/>
          <p:nvPr/>
        </p:nvSpPr>
        <p:spPr>
          <a:xfrm>
            <a:off x="339011" y="1242880"/>
            <a:ext cx="11513975" cy="5447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 и науки Курской области, привести в соответствие с настоящими требованиями дополнительные общеобразовательные общеразвивающие программы в срок до 31.05.2023 г.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8D1467F2-DB07-4F73-A096-3382DEF99E4D}"/>
              </a:ext>
            </a:extLst>
          </p:cNvPr>
          <p:cNvSpPr/>
          <p:nvPr/>
        </p:nvSpPr>
        <p:spPr>
          <a:xfrm>
            <a:off x="339011" y="191280"/>
            <a:ext cx="11513975" cy="968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630396E-96E3-AA99-3533-63B1B86533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14388" y="1587855"/>
            <a:ext cx="412340" cy="216065"/>
          </a:xfrm>
          <a:prstGeom prst="rect">
            <a:avLst/>
          </a:prstGeom>
        </p:spPr>
      </p:pic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9B470147-0587-C3CA-9889-96E334F18629}"/>
              </a:ext>
            </a:extLst>
          </p:cNvPr>
          <p:cNvSpPr txBox="1">
            <a:spLocks/>
          </p:cNvSpPr>
          <p:nvPr/>
        </p:nvSpPr>
        <p:spPr>
          <a:xfrm>
            <a:off x="339011" y="1075410"/>
            <a:ext cx="11246185" cy="54714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 smtClean="0">
                <a:solidFill>
                  <a:srgbClr val="893BC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Оценочные материалы 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b="1" u="sng" dirty="0">
                <a:latin typeface="Times New Roman"/>
                <a:ea typeface="Calibri"/>
                <a:cs typeface="Times New Roman"/>
              </a:rPr>
              <a:t>Промежуточный контроль</a:t>
            </a:r>
            <a:endParaRPr lang="ru-RU" sz="1800" dirty="0">
              <a:ea typeface="Calibri"/>
              <a:cs typeface="Times New Roman"/>
            </a:endParaRPr>
          </a:p>
          <a:p>
            <a:pPr indent="449580" algn="just">
              <a:lnSpc>
                <a:spcPct val="100000"/>
              </a:lnSpc>
              <a:spcAft>
                <a:spcPts val="0"/>
              </a:spcAft>
            </a:pPr>
            <a:r>
              <a:rPr lang="ru-RU" sz="1600" b="1" dirty="0">
                <a:latin typeface="Times New Roman"/>
                <a:ea typeface="Calibri"/>
                <a:cs typeface="Times New Roman"/>
              </a:rPr>
              <a:t>Выявление в середине года промежуточного уровня знаний необходимо для корректировки учебно-тематического планирования и составления индивидуальных программ развития детей, нуждающихся в непосредственной помощи специалиста.</a:t>
            </a:r>
            <a:endParaRPr lang="ru-RU" sz="1600" dirty="0">
              <a:ea typeface="Calibri"/>
              <a:cs typeface="Times New Roman"/>
            </a:endParaRPr>
          </a:p>
          <a:p>
            <a:pPr algn="just">
              <a:lnSpc>
                <a:spcPct val="100000"/>
              </a:lnSpc>
              <a:spcAft>
                <a:spcPts val="0"/>
              </a:spcAft>
            </a:pPr>
            <a:r>
              <a:rPr lang="ru-RU" sz="1600" b="1" i="1" dirty="0">
                <a:latin typeface="Times New Roman"/>
                <a:ea typeface="Calibri"/>
                <a:cs typeface="Times New Roman"/>
              </a:rPr>
              <a:t>Задание 1.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Произнесение звука в словах.  Оборудование: картинки по обследованию звукопроизношения:</a:t>
            </a:r>
            <a:endParaRPr lang="ru-RU" sz="1600" dirty="0">
              <a:ea typeface="Calibri"/>
              <a:cs typeface="Times New Roman"/>
            </a:endParaRPr>
          </a:p>
          <a:p>
            <a:pPr algn="just">
              <a:lnSpc>
                <a:spcPct val="100000"/>
              </a:lnSpc>
              <a:spcAft>
                <a:spcPts val="0"/>
              </a:spcAft>
            </a:pPr>
            <a:r>
              <a:rPr lang="ru-RU" sz="1600" dirty="0">
                <a:latin typeface="Times New Roman"/>
                <a:ea typeface="Calibri"/>
                <a:cs typeface="Times New Roman"/>
              </a:rPr>
              <a:t>С: собака, колесо, нос. </a:t>
            </a:r>
            <a:r>
              <a:rPr lang="ru-RU" sz="1600" dirty="0" err="1">
                <a:latin typeface="Times New Roman"/>
                <a:ea typeface="Calibri"/>
                <a:cs typeface="Times New Roman"/>
              </a:rPr>
              <a:t>Сь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: василек, такси. 3: зонт, коза. </a:t>
            </a:r>
            <a:r>
              <a:rPr lang="ru-RU" sz="1600" dirty="0" err="1">
                <a:latin typeface="Times New Roman"/>
                <a:ea typeface="Calibri"/>
                <a:cs typeface="Times New Roman"/>
              </a:rPr>
              <a:t>Зь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: зебра, обезьяна. Ц: цветок, улица, огурец. Г: гуси, вагон. </a:t>
            </a:r>
            <a:r>
              <a:rPr lang="ru-RU" sz="1600" dirty="0" err="1">
                <a:latin typeface="Times New Roman"/>
                <a:ea typeface="Calibri"/>
                <a:cs typeface="Times New Roman"/>
              </a:rPr>
              <a:t>Гь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: Гена, ноги</a:t>
            </a:r>
            <a:r>
              <a:rPr lang="ru-RU" sz="1600" dirty="0" smtClean="0">
                <a:latin typeface="Times New Roman"/>
                <a:ea typeface="Calibri"/>
                <a:cs typeface="Times New Roman"/>
              </a:rPr>
              <a:t>. X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: хлеб, муха, петух. </a:t>
            </a:r>
            <a:r>
              <a:rPr lang="ru-RU" sz="1600" dirty="0" err="1">
                <a:latin typeface="Times New Roman"/>
                <a:ea typeface="Calibri"/>
                <a:cs typeface="Times New Roman"/>
              </a:rPr>
              <a:t>Хь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: хек, хижина. </a:t>
            </a:r>
            <a:endParaRPr lang="ru-RU" sz="1600" dirty="0">
              <a:ea typeface="Calibri"/>
              <a:cs typeface="Times New Roman"/>
            </a:endParaRPr>
          </a:p>
          <a:p>
            <a:pPr indent="449580" algn="just">
              <a:lnSpc>
                <a:spcPct val="100000"/>
              </a:lnSpc>
              <a:spcAft>
                <a:spcPts val="0"/>
              </a:spcAft>
            </a:pPr>
            <a:r>
              <a:rPr lang="ru-RU" sz="1600" dirty="0">
                <a:latin typeface="Times New Roman"/>
                <a:ea typeface="Calibri"/>
                <a:cs typeface="Times New Roman"/>
              </a:rPr>
              <a:t>Ребенку предлагают назвать картинки с обследуемыми звуками (в начале, середине и конце слова</a:t>
            </a:r>
            <a:r>
              <a:rPr lang="ru-RU" sz="1600" dirty="0" smtClean="0">
                <a:latin typeface="Times New Roman"/>
                <a:ea typeface="Calibri"/>
                <a:cs typeface="Times New Roman"/>
              </a:rPr>
              <a:t>).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600" b="1" dirty="0">
                <a:latin typeface="Times New Roman"/>
                <a:ea typeface="Times New Roman"/>
                <a:cs typeface="Times New Roman"/>
              </a:rPr>
              <a:t>Итоговый </a:t>
            </a:r>
            <a:r>
              <a:rPr lang="ru-RU" sz="1600" b="1" dirty="0" smtClean="0">
                <a:latin typeface="Times New Roman"/>
                <a:ea typeface="Times New Roman"/>
                <a:cs typeface="Times New Roman"/>
              </a:rPr>
              <a:t>контроль</a:t>
            </a:r>
            <a:endParaRPr lang="ru-RU" sz="1200" dirty="0">
              <a:ea typeface="Calibri"/>
              <a:cs typeface="Times New Roman"/>
            </a:endParaRPr>
          </a:p>
          <a:p>
            <a:pPr marL="342900" lvl="0" indent="-342900" algn="l">
              <a:lnSpc>
                <a:spcPts val="1470"/>
              </a:lnSpc>
              <a:spcAft>
                <a:spcPts val="0"/>
              </a:spcAft>
              <a:buSzPts val="1350"/>
              <a:buFont typeface="Times New Roman"/>
              <a:buAutoNum type="arabicPeriod"/>
            </a:pPr>
            <a:r>
              <a:rPr lang="ru-RU" sz="1600" dirty="0">
                <a:latin typeface="Times New Roman"/>
                <a:ea typeface="Times New Roman"/>
              </a:rPr>
              <a:t>Где находиться звук [С] в словах: в начале, в середине, или в конце?</a:t>
            </a:r>
            <a:endParaRPr lang="ru-RU" sz="1600" dirty="0"/>
          </a:p>
          <a:p>
            <a:pPr algn="l">
              <a:lnSpc>
                <a:spcPts val="1470"/>
              </a:lnSpc>
              <a:spcAft>
                <a:spcPts val="0"/>
              </a:spcAft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Раскрась нужный квадратик в схеме.</a:t>
            </a:r>
            <a:endParaRPr lang="ru-RU" sz="1200" dirty="0">
              <a:ea typeface="Calibri"/>
              <a:cs typeface="Times New Roman"/>
            </a:endParaRPr>
          </a:p>
          <a:p>
            <a:pPr algn="just">
              <a:lnSpc>
                <a:spcPct val="107000"/>
              </a:lnSpc>
            </a:pPr>
            <a:endParaRPr lang="ru-RU" sz="1600" b="1" dirty="0">
              <a:solidFill>
                <a:srgbClr val="893BC3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sz="1600" b="1" dirty="0">
              <a:solidFill>
                <a:srgbClr val="893BC3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sz="1600" b="1" dirty="0">
              <a:solidFill>
                <a:srgbClr val="893BC3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endParaRPr lang="ru-RU" b="1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DC2F63F-E983-A324-6226-FF8146933939}"/>
              </a:ext>
            </a:extLst>
          </p:cNvPr>
          <p:cNvSpPr txBox="1"/>
          <p:nvPr/>
        </p:nvSpPr>
        <p:spPr>
          <a:xfrm>
            <a:off x="1589571" y="391339"/>
            <a:ext cx="1014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glow rad="596900">
                    <a:schemeClr val="bg1">
                      <a:alpha val="40000"/>
                    </a:schemeClr>
                  </a:glow>
                </a:effectLst>
                <a:latin typeface="Verdana" panose="020B0604030504040204" pitchFamily="34" charset="0"/>
                <a:ea typeface="Segoe UI Emoji" panose="020B0502040204020203" pitchFamily="34" charset="0"/>
              </a:rPr>
              <a:t>Обновленные требования к проектированию и реализации дополнительных общеразвивающих программ</a:t>
            </a:r>
            <a:endParaRPr lang="ru-RU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125" y="4857768"/>
            <a:ext cx="3279775" cy="168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87569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C27AE125-2CC9-1ADF-134F-8A52A314B6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LineDrawing trans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684"/>
            <a:ext cx="12192000" cy="6858000"/>
          </a:xfrm>
          <a:prstGeom prst="rect">
            <a:avLst/>
          </a:prstGeom>
          <a:effectLst>
            <a:glow>
              <a:schemeClr val="accent1"/>
            </a:glow>
          </a:effectLst>
        </p:spPr>
      </p:pic>
      <p:sp>
        <p:nvSpPr>
          <p:cNvPr id="16" name="Google Shape;219;p30">
            <a:extLst>
              <a:ext uri="{FF2B5EF4-FFF2-40B4-BE49-F238E27FC236}">
                <a16:creationId xmlns="" xmlns:a16="http://schemas.microsoft.com/office/drawing/2014/main" id="{C4A22A2F-D0A8-85E7-069E-1D08E37DFAF7}"/>
              </a:ext>
            </a:extLst>
          </p:cNvPr>
          <p:cNvSpPr txBox="1">
            <a:spLocks/>
          </p:cNvSpPr>
          <p:nvPr/>
        </p:nvSpPr>
        <p:spPr>
          <a:xfrm>
            <a:off x="7067550" y="1387175"/>
            <a:ext cx="4880793" cy="1311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algn="just">
              <a:lnSpc>
                <a:spcPct val="90000"/>
              </a:lnSpc>
              <a:buClr>
                <a:srgbClr val="34379D"/>
              </a:buClr>
              <a:buSzPts val="2500"/>
              <a:buFont typeface="Tahoma"/>
              <a:buNone/>
            </a:pPr>
            <a:r>
              <a:rPr 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306230</a:t>
            </a:r>
            <a: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г. </a:t>
            </a:r>
            <a:r>
              <a:rPr lang="ru-RU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Обоянь</a:t>
            </a:r>
            <a:r>
              <a:rPr 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</a:t>
            </a:r>
            <a: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ул</a:t>
            </a:r>
            <a:r>
              <a:rPr 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. Ленина, 23</a:t>
            </a:r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pPr algn="just">
              <a:lnSpc>
                <a:spcPct val="90000"/>
              </a:lnSpc>
              <a:buClr>
                <a:srgbClr val="34379D"/>
              </a:buClr>
              <a:buSzPts val="2500"/>
              <a:buFont typeface="Tahoma"/>
              <a:buNone/>
            </a:pPr>
            <a:r>
              <a:rPr 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МБУ ДО «</a:t>
            </a:r>
            <a:r>
              <a:rPr lang="ru-RU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ДПиШ</a:t>
            </a:r>
            <a:r>
              <a:rPr 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»</a:t>
            </a:r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pPr>
              <a:lnSpc>
                <a:spcPct val="90000"/>
              </a:lnSpc>
              <a:buClr>
                <a:srgbClr val="34379D"/>
              </a:buClr>
              <a:buSzPts val="2500"/>
              <a:buFont typeface="Tahoma"/>
              <a:buNone/>
            </a:pPr>
            <a:endParaRPr lang="ru-RU" sz="1800" dirty="0"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5780" y="2939944"/>
            <a:ext cx="1144353" cy="11498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8601" y="4574379"/>
            <a:ext cx="1894798" cy="11283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542" y="1164158"/>
            <a:ext cx="2303215" cy="1553289"/>
          </a:xfrm>
          <a:prstGeom prst="rect">
            <a:avLst/>
          </a:prstGeom>
        </p:spPr>
      </p:pic>
      <p:sp>
        <p:nvSpPr>
          <p:cNvPr id="22" name="Google Shape;219;p30">
            <a:extLst>
              <a:ext uri="{FF2B5EF4-FFF2-40B4-BE49-F238E27FC236}">
                <a16:creationId xmlns="" xmlns:a16="http://schemas.microsoft.com/office/drawing/2014/main" id="{C4A22A2F-D0A8-85E7-069E-1D08E37DFAF7}"/>
              </a:ext>
            </a:extLst>
          </p:cNvPr>
          <p:cNvSpPr txBox="1">
            <a:spLocks/>
          </p:cNvSpPr>
          <p:nvPr/>
        </p:nvSpPr>
        <p:spPr>
          <a:xfrm>
            <a:off x="7204894" y="4155960"/>
            <a:ext cx="4743450" cy="1311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algn="just">
              <a:lnSpc>
                <a:spcPct val="90000"/>
              </a:lnSpc>
              <a:buClr>
                <a:srgbClr val="34379D"/>
              </a:buClr>
              <a:buSzPts val="2500"/>
              <a:buFont typeface="Tahoma"/>
              <a:buNone/>
            </a:pPr>
            <a: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+</a:t>
            </a:r>
            <a:r>
              <a:rPr 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7(47141) 2-32-77</a:t>
            </a:r>
            <a:endParaRPr lang="ru-RU" sz="1800" dirty="0">
              <a:solidFill>
                <a:srgbClr val="77C9D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90000"/>
              </a:lnSpc>
              <a:buClr>
                <a:srgbClr val="34379D"/>
              </a:buClr>
              <a:buSzPts val="2500"/>
              <a:buFont typeface="Tahoma"/>
              <a:buNone/>
            </a:pPr>
            <a:endParaRPr lang="ru-RU" sz="1800" dirty="0"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19;p30">
            <a:extLst>
              <a:ext uri="{FF2B5EF4-FFF2-40B4-BE49-F238E27FC236}">
                <a16:creationId xmlns="" xmlns:a16="http://schemas.microsoft.com/office/drawing/2014/main" id="{C4A22A2F-D0A8-85E7-069E-1D08E37DFAF7}"/>
              </a:ext>
            </a:extLst>
          </p:cNvPr>
          <p:cNvSpPr txBox="1">
            <a:spLocks/>
          </p:cNvSpPr>
          <p:nvPr/>
        </p:nvSpPr>
        <p:spPr>
          <a:xfrm>
            <a:off x="7204894" y="3231474"/>
            <a:ext cx="4743450" cy="5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lnSpc>
                <a:spcPct val="90000"/>
              </a:lnSpc>
              <a:buClr>
                <a:srgbClr val="34379D"/>
              </a:buClr>
              <a:buSzPts val="2500"/>
            </a:pP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dpisch_oboyan@mail.ru</a:t>
            </a:r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6" name="Google Shape;219;p30">
            <a:extLst>
              <a:ext uri="{FF2B5EF4-FFF2-40B4-BE49-F238E27FC236}">
                <a16:creationId xmlns="" xmlns:a16="http://schemas.microsoft.com/office/drawing/2014/main" id="{C4A22A2F-D0A8-85E7-069E-1D08E37DFAF7}"/>
              </a:ext>
            </a:extLst>
          </p:cNvPr>
          <p:cNvSpPr txBox="1">
            <a:spLocks/>
          </p:cNvSpPr>
          <p:nvPr/>
        </p:nvSpPr>
        <p:spPr>
          <a:xfrm>
            <a:off x="2271463" y="3552464"/>
            <a:ext cx="4743450" cy="5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lnSpc>
                <a:spcPct val="90000"/>
              </a:lnSpc>
              <a:buClr>
                <a:srgbClr val="34379D"/>
              </a:buClr>
              <a:buSzPts val="2500"/>
              <a:buFont typeface="Tahoma"/>
              <a:buNone/>
            </a:pP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 </a:t>
            </a:r>
            <a: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Наш сайт</a:t>
            </a:r>
          </a:p>
        </p:txBody>
      </p:sp>
      <p:sp>
        <p:nvSpPr>
          <p:cNvPr id="27" name="Google Shape;219;p30">
            <a:extLst>
              <a:ext uri="{FF2B5EF4-FFF2-40B4-BE49-F238E27FC236}">
                <a16:creationId xmlns="" xmlns:a16="http://schemas.microsoft.com/office/drawing/2014/main" id="{C4A22A2F-D0A8-85E7-069E-1D08E37DFAF7}"/>
              </a:ext>
            </a:extLst>
          </p:cNvPr>
          <p:cNvSpPr txBox="1">
            <a:spLocks/>
          </p:cNvSpPr>
          <p:nvPr/>
        </p:nvSpPr>
        <p:spPr>
          <a:xfrm>
            <a:off x="2237580" y="1821531"/>
            <a:ext cx="4743450" cy="5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Raleway"/>
              <a:buNone/>
              <a:defRPr sz="5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lnSpc>
                <a:spcPct val="90000"/>
              </a:lnSpc>
              <a:buClr>
                <a:srgbClr val="34379D"/>
              </a:buClr>
              <a:buSzPts val="2500"/>
              <a:buFont typeface="Tahoma"/>
              <a:buNone/>
            </a:pP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 </a:t>
            </a:r>
            <a: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Мы </a:t>
            </a:r>
            <a:r>
              <a:rPr lang="ru-RU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ВКонтакте</a:t>
            </a:r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CE8D2038-C207-D1AD-48CD-98FD712B261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45" y="200606"/>
            <a:ext cx="883400" cy="879594"/>
          </a:xfrm>
          <a:prstGeom prst="rect">
            <a:avLst/>
          </a:prstGeom>
        </p:spPr>
      </p:pic>
      <p:pic>
        <p:nvPicPr>
          <p:cNvPr id="1026" name="Picture 2" descr="C:\Users\Dpish\Desktop\семинар\сайт учреждения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87" y="3233347"/>
            <a:ext cx="1676776" cy="167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pish\Desktop\семинар\страничка в вк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94" y="1543049"/>
            <a:ext cx="1600201" cy="160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695484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4429</TotalTime>
  <Words>2718</Words>
  <Application>Microsoft Office PowerPoint</Application>
  <PresentationFormat>Произвольный</PresentationFormat>
  <Paragraphs>447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Тема Office</vt:lpstr>
      <vt:lpstr>1_Тема Office</vt:lpstr>
      <vt:lpstr>Обновленные требования к проектированию и реализации дополнительных общеразвивающих программ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Областное бюджетное учреждение дополнительного образования  «Областной центр развития творчества детей и юношества» Региональный модельный центр дополнительного образования детей Курской области</dc:title>
  <dc:creator>Глебова Инна</dc:creator>
  <cp:lastModifiedBy>Dpish</cp:lastModifiedBy>
  <cp:revision>188</cp:revision>
  <dcterms:created xsi:type="dcterms:W3CDTF">2023-01-17T13:30:37Z</dcterms:created>
  <dcterms:modified xsi:type="dcterms:W3CDTF">2025-04-02T07:30:13Z</dcterms:modified>
</cp:coreProperties>
</file>